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comments/comment1.xml" ContentType="application/vnd.openxmlformats-officedocument.presentationml.comments+xml"/>
  <Default Extension="tiff" ContentType="image/tiff"/>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70"/>
  </p:notesMasterIdLst>
  <p:sldIdLst>
    <p:sldId id="256" r:id="rId2"/>
    <p:sldId id="257" r:id="rId3"/>
    <p:sldId id="271" r:id="rId4"/>
    <p:sldId id="270" r:id="rId5"/>
    <p:sldId id="268" r:id="rId6"/>
    <p:sldId id="272" r:id="rId7"/>
    <p:sldId id="274" r:id="rId8"/>
    <p:sldId id="275" r:id="rId9"/>
    <p:sldId id="276" r:id="rId10"/>
    <p:sldId id="294" r:id="rId11"/>
    <p:sldId id="296" r:id="rId12"/>
    <p:sldId id="277" r:id="rId13"/>
    <p:sldId id="295" r:id="rId14"/>
    <p:sldId id="338" r:id="rId15"/>
    <p:sldId id="297" r:id="rId16"/>
    <p:sldId id="298" r:id="rId17"/>
    <p:sldId id="300" r:id="rId18"/>
    <p:sldId id="301" r:id="rId19"/>
    <p:sldId id="302" r:id="rId20"/>
    <p:sldId id="303" r:id="rId21"/>
    <p:sldId id="304" r:id="rId22"/>
    <p:sldId id="305" r:id="rId23"/>
    <p:sldId id="306" r:id="rId24"/>
    <p:sldId id="307" r:id="rId25"/>
    <p:sldId id="308" r:id="rId26"/>
    <p:sldId id="339" r:id="rId27"/>
    <p:sldId id="309" r:id="rId28"/>
    <p:sldId id="340" r:id="rId29"/>
    <p:sldId id="310" r:id="rId30"/>
    <p:sldId id="311" r:id="rId31"/>
    <p:sldId id="312" r:id="rId32"/>
    <p:sldId id="313" r:id="rId33"/>
    <p:sldId id="314" r:id="rId34"/>
    <p:sldId id="315" r:id="rId35"/>
    <p:sldId id="316" r:id="rId36"/>
    <p:sldId id="317" r:id="rId37"/>
    <p:sldId id="318"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29" r:id="rId55"/>
    <p:sldId id="359" r:id="rId56"/>
    <p:sldId id="360" r:id="rId57"/>
    <p:sldId id="332" r:id="rId58"/>
    <p:sldId id="361" r:id="rId59"/>
    <p:sldId id="362" r:id="rId60"/>
    <p:sldId id="363" r:id="rId61"/>
    <p:sldId id="364" r:id="rId62"/>
    <p:sldId id="366" r:id="rId63"/>
    <p:sldId id="367" r:id="rId64"/>
    <p:sldId id="368" r:id="rId65"/>
    <p:sldId id="369" r:id="rId66"/>
    <p:sldId id="370" r:id="rId67"/>
    <p:sldId id="371" r:id="rId68"/>
    <p:sldId id="264" r:id="rId69"/>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 Fa" initials="GF" lastIdx="2" clrIdx="0">
    <p:extLst>
      <p:ext uri="{19B8F6BF-5375-455C-9EA6-DF929625EA0E}">
        <p15:presenceInfo xmlns="" xmlns:p15="http://schemas.microsoft.com/office/powerpoint/2012/main" userId="30016f0985d2af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5"/>
    <p:restoredTop sz="94674"/>
  </p:normalViewPr>
  <p:slideViewPr>
    <p:cSldViewPr>
      <p:cViewPr varScale="1">
        <p:scale>
          <a:sx n="100" d="100"/>
          <a:sy n="100" d="100"/>
        </p:scale>
        <p:origin x="-270" y="-90"/>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7-14T11:25:07.774" idx="2">
    <p:pos x="10" y="10"/>
    <p:text/>
    <p:extLst>
      <p:ext uri="{C676402C-5697-4E1C-873F-D02D1690AC5C}">
        <p15:threadingInfo xmlns=""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67EC615B-C4B0-4EEB-A7FD-5392E78EFF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a:extLst>
              <a:ext uri="{FF2B5EF4-FFF2-40B4-BE49-F238E27FC236}">
                <a16:creationId xmlns="" xmlns:a16="http://schemas.microsoft.com/office/drawing/2014/main" id="{0017301C-E85D-41FA-B946-F6EE5B5F434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7E473BBF-C64B-42B5-9A43-61397CD0CFB1}" type="datetimeFigureOut">
              <a:rPr lang="zh-CN" altLang="en-US"/>
              <a:pPr>
                <a:defRPr/>
              </a:pPr>
              <a:t>2021/11/9</a:t>
            </a:fld>
            <a:endParaRPr lang="zh-CN" altLang="en-US"/>
          </a:p>
        </p:txBody>
      </p:sp>
      <p:sp>
        <p:nvSpPr>
          <p:cNvPr id="4" name="幻灯片图像占位符 3">
            <a:extLst>
              <a:ext uri="{FF2B5EF4-FFF2-40B4-BE49-F238E27FC236}">
                <a16:creationId xmlns="" xmlns:a16="http://schemas.microsoft.com/office/drawing/2014/main" id="{FB4C03A6-B54C-4AC0-A8D4-ABBDFB9DBB4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 xmlns:a16="http://schemas.microsoft.com/office/drawing/2014/main" id="{5D78D0EE-D5D6-4F16-93AD-E8D9C6EF1E57}"/>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a:extLst>
              <a:ext uri="{FF2B5EF4-FFF2-40B4-BE49-F238E27FC236}">
                <a16:creationId xmlns="" xmlns:a16="http://schemas.microsoft.com/office/drawing/2014/main" id="{14EEDE26-311C-47A9-B007-AE86D56B69F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a:extLst>
              <a:ext uri="{FF2B5EF4-FFF2-40B4-BE49-F238E27FC236}">
                <a16:creationId xmlns="" xmlns:a16="http://schemas.microsoft.com/office/drawing/2014/main" id="{E52551B0-D7AE-47C3-9990-39FDFAC3DD0B}"/>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A29D8CF5-1F04-40FA-BACD-5ECEC3F5281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29D8CF5-1F04-40FA-BACD-5ECEC3F52816}" type="slidenum">
              <a:rPr lang="zh-CN" altLang="en-US" smtClean="0"/>
              <a:pPr>
                <a:defRPr/>
              </a:pPr>
              <a:t>10</a:t>
            </a:fld>
            <a:endParaRPr lang="zh-CN" altLang="en-US"/>
          </a:p>
        </p:txBody>
      </p:sp>
    </p:spTree>
    <p:extLst>
      <p:ext uri="{BB962C8B-B14F-4D97-AF65-F5344CB8AC3E}">
        <p14:creationId xmlns="" xmlns:p14="http://schemas.microsoft.com/office/powerpoint/2010/main" val="306619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29D8CF5-1F04-40FA-BACD-5ECEC3F52816}" type="slidenum">
              <a:rPr lang="zh-CN" altLang="en-US" smtClean="0"/>
              <a:pPr>
                <a:defRPr/>
              </a:pPr>
              <a:t>26</a:t>
            </a:fld>
            <a:endParaRPr lang="zh-CN" altLang="en-US"/>
          </a:p>
        </p:txBody>
      </p:sp>
    </p:spTree>
    <p:extLst>
      <p:ext uri="{BB962C8B-B14F-4D97-AF65-F5344CB8AC3E}">
        <p14:creationId xmlns="" xmlns:p14="http://schemas.microsoft.com/office/powerpoint/2010/main" val="479537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87+87+102+</a:t>
            </a:r>
          </a:p>
          <a:p>
            <a:endParaRPr kumimoji="1" lang="en-US" altLang="zh-CN" dirty="0" smtClean="0"/>
          </a:p>
          <a:p>
            <a:r>
              <a:rPr kumimoji="1" lang="en-US" altLang="zh-CN" dirty="0" smtClean="0"/>
              <a:t>075509532498@163.gd</a:t>
            </a:r>
            <a:endParaRPr kumimoji="1" lang="zh-CN" altLang="en-US" dirty="0"/>
          </a:p>
        </p:txBody>
      </p:sp>
      <p:sp>
        <p:nvSpPr>
          <p:cNvPr id="4" name="幻灯片编号占位符 3"/>
          <p:cNvSpPr>
            <a:spLocks noGrp="1"/>
          </p:cNvSpPr>
          <p:nvPr>
            <p:ph type="sldNum" sz="quarter" idx="10"/>
          </p:nvPr>
        </p:nvSpPr>
        <p:spPr/>
        <p:txBody>
          <a:bodyPr/>
          <a:lstStyle/>
          <a:p>
            <a:fld id="{ABF702BE-9D49-4660-A3F3-BD1617C3391F}" type="slidenum">
              <a:rPr lang="zh-CN" altLang="en-US" smtClean="0"/>
              <a:pPr/>
              <a:t>59</a:t>
            </a:fld>
            <a:endParaRPr lang="zh-CN" altLang="en-US"/>
          </a:p>
        </p:txBody>
      </p:sp>
    </p:spTree>
    <p:extLst>
      <p:ext uri="{BB962C8B-B14F-4D97-AF65-F5344CB8AC3E}">
        <p14:creationId xmlns="" xmlns:p14="http://schemas.microsoft.com/office/powerpoint/2010/main" val="2080309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a:extLst>
              <a:ext uri="{FF2B5EF4-FFF2-40B4-BE49-F238E27FC236}">
                <a16:creationId xmlns="" xmlns:a16="http://schemas.microsoft.com/office/drawing/2014/main" id="{5FFC23BE-C7F3-40BC-B281-FCD7118D3B8A}"/>
              </a:ext>
            </a:extLst>
          </p:cNvPr>
          <p:cNvSpPr>
            <a:spLocks noChangeArrowheads="1"/>
          </p:cNvSpPr>
          <p:nvPr/>
        </p:nvSpPr>
        <p:spPr bwMode="auto">
          <a:xfrm>
            <a:off x="812800" y="1219200"/>
            <a:ext cx="105664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5" name="Line 8">
            <a:extLst>
              <a:ext uri="{FF2B5EF4-FFF2-40B4-BE49-F238E27FC236}">
                <a16:creationId xmlns="" xmlns:a16="http://schemas.microsoft.com/office/drawing/2014/main" id="{73872461-3A8B-4422-AB2F-72FE2A0B29BB}"/>
              </a:ext>
            </a:extLst>
          </p:cNvPr>
          <p:cNvSpPr>
            <a:spLocks noChangeShapeType="1"/>
          </p:cNvSpPr>
          <p:nvPr/>
        </p:nvSpPr>
        <p:spPr bwMode="auto">
          <a:xfrm>
            <a:off x="2641603" y="3962400"/>
            <a:ext cx="8682039"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362" name="Rectangle 2"/>
          <p:cNvSpPr>
            <a:spLocks noGrp="1" noChangeArrowheads="1"/>
          </p:cNvSpPr>
          <p:nvPr>
            <p:ph type="ctrTitle"/>
          </p:nvPr>
        </p:nvSpPr>
        <p:spPr>
          <a:xfrm>
            <a:off x="1219205" y="1524000"/>
            <a:ext cx="10164233" cy="1752600"/>
          </a:xfrm>
        </p:spPr>
        <p:txBody>
          <a:bodyPr/>
          <a:lstStyle>
            <a:lvl1pPr>
              <a:defRPr sz="5000"/>
            </a:lvl1pPr>
          </a:lstStyle>
          <a:p>
            <a:r>
              <a:rPr lang="zh-CN" altLang="en-US"/>
              <a:t>单击此处编辑母版标题样式</a:t>
            </a:r>
          </a:p>
        </p:txBody>
      </p:sp>
      <p:sp>
        <p:nvSpPr>
          <p:cNvPr id="15363" name="Rectangle 3"/>
          <p:cNvSpPr>
            <a:spLocks noGrp="1" noChangeArrowheads="1"/>
          </p:cNvSpPr>
          <p:nvPr>
            <p:ph type="subTitle" idx="1"/>
          </p:nvPr>
        </p:nvSpPr>
        <p:spPr>
          <a:xfrm>
            <a:off x="2641600" y="3962400"/>
            <a:ext cx="8737600" cy="1752600"/>
          </a:xfrm>
        </p:spPr>
        <p:txBody>
          <a:bodyPr/>
          <a:lstStyle>
            <a:lvl1pPr marL="0" indent="0">
              <a:buFont typeface="Wingdings" pitchFamily="2" charset="2"/>
              <a:buNone/>
              <a:defRPr sz="2800"/>
            </a:lvl1pPr>
          </a:lstStyle>
          <a:p>
            <a:r>
              <a:rPr lang="zh-CN" altLang="en-US"/>
              <a:t>单击此处编辑母版副标题样式</a:t>
            </a:r>
          </a:p>
        </p:txBody>
      </p:sp>
      <p:sp>
        <p:nvSpPr>
          <p:cNvPr id="6" name="Rectangle 4">
            <a:extLst>
              <a:ext uri="{FF2B5EF4-FFF2-40B4-BE49-F238E27FC236}">
                <a16:creationId xmlns="" xmlns:a16="http://schemas.microsoft.com/office/drawing/2014/main" id="{10CE729E-7592-499F-B978-E6F9BD07B09C}"/>
              </a:ext>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5">
            <a:extLst>
              <a:ext uri="{FF2B5EF4-FFF2-40B4-BE49-F238E27FC236}">
                <a16:creationId xmlns="" xmlns:a16="http://schemas.microsoft.com/office/drawing/2014/main" id="{561AF4AC-0A2B-4FEF-BA8E-BF6F8A9E3C6D}"/>
              </a:ext>
            </a:extLst>
          </p:cNvPr>
          <p:cNvSpPr>
            <a:spLocks noGrp="1" noChangeArrowheads="1"/>
          </p:cNvSpPr>
          <p:nvPr>
            <p:ph type="ftr" sz="quarter" idx="11"/>
          </p:nvPr>
        </p:nvSpPr>
        <p:spPr>
          <a:xfrm>
            <a:off x="4165600" y="6243638"/>
            <a:ext cx="3860800" cy="457200"/>
          </a:xfrm>
        </p:spPr>
        <p:txBody>
          <a:bodyPr/>
          <a:lstStyle>
            <a:lvl1pPr>
              <a:defRPr/>
            </a:lvl1pPr>
          </a:lstStyle>
          <a:p>
            <a:pPr>
              <a:defRPr/>
            </a:pPr>
            <a:endParaRPr lang="en-US" altLang="zh-CN"/>
          </a:p>
        </p:txBody>
      </p:sp>
      <p:sp>
        <p:nvSpPr>
          <p:cNvPr id="8" name="Rectangle 6">
            <a:extLst>
              <a:ext uri="{FF2B5EF4-FFF2-40B4-BE49-F238E27FC236}">
                <a16:creationId xmlns="" xmlns:a16="http://schemas.microsoft.com/office/drawing/2014/main" id="{05658C6C-3C3B-4E11-B2D1-DE88A8D3EBFF}"/>
              </a:ext>
            </a:extLst>
          </p:cNvPr>
          <p:cNvSpPr>
            <a:spLocks noGrp="1" noChangeArrowheads="1"/>
          </p:cNvSpPr>
          <p:nvPr>
            <p:ph type="sldNum" sz="quarter" idx="12"/>
          </p:nvPr>
        </p:nvSpPr>
        <p:spPr/>
        <p:txBody>
          <a:bodyPr/>
          <a:lstStyle>
            <a:lvl1pPr>
              <a:defRPr/>
            </a:lvl1pPr>
          </a:lstStyle>
          <a:p>
            <a:pPr>
              <a:defRPr/>
            </a:pPr>
            <a:fld id="{A0DE0C66-854D-4920-B91F-1A5AD135CA35}" type="slidenum">
              <a:rPr lang="en-US" altLang="zh-CN"/>
              <a:pPr>
                <a:defRPr/>
              </a:pPr>
              <a:t>‹#›</a:t>
            </a:fld>
            <a:endParaRPr lang="en-US" altLang="zh-CN"/>
          </a:p>
        </p:txBody>
      </p:sp>
    </p:spTree>
    <p:extLst>
      <p:ext uri="{BB962C8B-B14F-4D97-AF65-F5344CB8AC3E}">
        <p14:creationId xmlns="" xmlns:p14="http://schemas.microsoft.com/office/powerpoint/2010/main" val="751104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 xmlns:a16="http://schemas.microsoft.com/office/drawing/2014/main" id="{A8CDC104-B119-48FD-A734-84DF216B0A7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 xmlns:a16="http://schemas.microsoft.com/office/drawing/2014/main" id="{EEDD99EC-EAD3-4856-A558-740DCEA2B25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C62B46F2-46CB-4E09-9A4E-7AC97DA5B95B}"/>
              </a:ext>
            </a:extLst>
          </p:cNvPr>
          <p:cNvSpPr>
            <a:spLocks noGrp="1" noChangeArrowheads="1"/>
          </p:cNvSpPr>
          <p:nvPr>
            <p:ph type="sldNum" sz="quarter" idx="12"/>
          </p:nvPr>
        </p:nvSpPr>
        <p:spPr>
          <a:ln/>
        </p:spPr>
        <p:txBody>
          <a:bodyPr/>
          <a:lstStyle>
            <a:lvl1pPr>
              <a:defRPr/>
            </a:lvl1pPr>
          </a:lstStyle>
          <a:p>
            <a:pPr>
              <a:defRPr/>
            </a:pPr>
            <a:fld id="{727B4570-4BCE-4801-811C-B1E513A039E5}" type="slidenum">
              <a:rPr lang="en-US" altLang="zh-CN"/>
              <a:pPr>
                <a:defRPr/>
              </a:pPr>
              <a:t>‹#›</a:t>
            </a:fld>
            <a:endParaRPr lang="en-US" altLang="zh-CN"/>
          </a:p>
        </p:txBody>
      </p:sp>
    </p:spTree>
    <p:extLst>
      <p:ext uri="{BB962C8B-B14F-4D97-AF65-F5344CB8AC3E}">
        <p14:creationId xmlns="" xmlns:p14="http://schemas.microsoft.com/office/powerpoint/2010/main" val="1950936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7813"/>
            <a:ext cx="80264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 xmlns:a16="http://schemas.microsoft.com/office/drawing/2014/main" id="{0DD0B2C3-6335-423C-9A7A-47A62EAD54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 xmlns:a16="http://schemas.microsoft.com/office/drawing/2014/main" id="{D38550CE-7A79-475C-BCDA-4EDB51BA96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6251C4C8-F867-49B8-ABE8-B082CEA5425E}"/>
              </a:ext>
            </a:extLst>
          </p:cNvPr>
          <p:cNvSpPr>
            <a:spLocks noGrp="1" noChangeArrowheads="1"/>
          </p:cNvSpPr>
          <p:nvPr>
            <p:ph type="sldNum" sz="quarter" idx="12"/>
          </p:nvPr>
        </p:nvSpPr>
        <p:spPr>
          <a:ln/>
        </p:spPr>
        <p:txBody>
          <a:bodyPr/>
          <a:lstStyle>
            <a:lvl1pPr>
              <a:defRPr/>
            </a:lvl1pPr>
          </a:lstStyle>
          <a:p>
            <a:pPr>
              <a:defRPr/>
            </a:pPr>
            <a:fld id="{4A1C7E66-989B-4956-AAAB-37B445A835B8}" type="slidenum">
              <a:rPr lang="en-US" altLang="zh-CN"/>
              <a:pPr>
                <a:defRPr/>
              </a:pPr>
              <a:t>‹#›</a:t>
            </a:fld>
            <a:endParaRPr lang="en-US" altLang="zh-CN"/>
          </a:p>
        </p:txBody>
      </p:sp>
    </p:spTree>
    <p:extLst>
      <p:ext uri="{BB962C8B-B14F-4D97-AF65-F5344CB8AC3E}">
        <p14:creationId xmlns="" xmlns:p14="http://schemas.microsoft.com/office/powerpoint/2010/main" val="1020257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22238"/>
            <a:ext cx="9347200" cy="868362"/>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219205"/>
            <a:ext cx="5384800" cy="4911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219205"/>
            <a:ext cx="5384800" cy="4911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8400"/>
            <a:ext cx="28448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4165600" y="6248400"/>
            <a:ext cx="38608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8737600" y="6172200"/>
            <a:ext cx="2844800" cy="457200"/>
          </a:xfrm>
        </p:spPr>
        <p:txBody>
          <a:bodyPr/>
          <a:lstStyle>
            <a:lvl1pPr>
              <a:defRPr/>
            </a:lvl1pPr>
          </a:lstStyle>
          <a:p>
            <a:fld id="{419BB2DB-E328-4933-ABEF-FA181C608340}" type="slidenum">
              <a:rPr lang="en-US" altLang="zh-CN"/>
              <a:pPr/>
              <a:t>‹#›</a:t>
            </a:fld>
            <a:r>
              <a:rPr lang="en-US" altLang="zh-CN"/>
              <a:t>/159</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 xmlns:a16="http://schemas.microsoft.com/office/drawing/2014/main" id="{FA00AA01-4E54-4874-AA94-E19F350B937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 xmlns:a16="http://schemas.microsoft.com/office/drawing/2014/main" id="{10C7310B-2F61-4282-90EC-81744A17F8E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D228E5D6-BA8D-48A1-A0C4-3DDDA8A86608}"/>
              </a:ext>
            </a:extLst>
          </p:cNvPr>
          <p:cNvSpPr>
            <a:spLocks noGrp="1" noChangeArrowheads="1"/>
          </p:cNvSpPr>
          <p:nvPr>
            <p:ph type="sldNum" sz="quarter" idx="12"/>
          </p:nvPr>
        </p:nvSpPr>
        <p:spPr>
          <a:ln/>
        </p:spPr>
        <p:txBody>
          <a:bodyPr/>
          <a:lstStyle>
            <a:lvl1pPr>
              <a:defRPr/>
            </a:lvl1pPr>
          </a:lstStyle>
          <a:p>
            <a:pPr>
              <a:defRPr/>
            </a:pPr>
            <a:fld id="{D94256A8-4F82-40B0-86EC-A0FC779E80A4}" type="slidenum">
              <a:rPr lang="en-US" altLang="zh-CN"/>
              <a:pPr>
                <a:defRPr/>
              </a:pPr>
              <a:t>‹#›</a:t>
            </a:fld>
            <a:endParaRPr lang="en-US" altLang="zh-CN"/>
          </a:p>
        </p:txBody>
      </p:sp>
    </p:spTree>
    <p:extLst>
      <p:ext uri="{BB962C8B-B14F-4D97-AF65-F5344CB8AC3E}">
        <p14:creationId xmlns="" xmlns:p14="http://schemas.microsoft.com/office/powerpoint/2010/main" val="2956305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7"/>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 xmlns:a16="http://schemas.microsoft.com/office/drawing/2014/main" id="{CB4ACF9E-904D-4965-9B73-06C71E720F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 xmlns:a16="http://schemas.microsoft.com/office/drawing/2014/main" id="{74CE1C23-357F-4464-AD18-B0064DEC3AD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383BF6B5-F35B-4819-BB29-BD8DE7EC7029}"/>
              </a:ext>
            </a:extLst>
          </p:cNvPr>
          <p:cNvSpPr>
            <a:spLocks noGrp="1" noChangeArrowheads="1"/>
          </p:cNvSpPr>
          <p:nvPr>
            <p:ph type="sldNum" sz="quarter" idx="12"/>
          </p:nvPr>
        </p:nvSpPr>
        <p:spPr>
          <a:ln/>
        </p:spPr>
        <p:txBody>
          <a:bodyPr/>
          <a:lstStyle>
            <a:lvl1pPr>
              <a:defRPr/>
            </a:lvl1pPr>
          </a:lstStyle>
          <a:p>
            <a:pPr>
              <a:defRPr/>
            </a:pPr>
            <a:fld id="{53F52A25-A1F5-4773-BC76-C54ABEA7B66F}" type="slidenum">
              <a:rPr lang="en-US" altLang="zh-CN"/>
              <a:pPr>
                <a:defRPr/>
              </a:pPr>
              <a:t>‹#›</a:t>
            </a:fld>
            <a:endParaRPr lang="en-US" altLang="zh-CN"/>
          </a:p>
        </p:txBody>
      </p:sp>
    </p:spTree>
    <p:extLst>
      <p:ext uri="{BB962C8B-B14F-4D97-AF65-F5344CB8AC3E}">
        <p14:creationId xmlns="" xmlns:p14="http://schemas.microsoft.com/office/powerpoint/2010/main" val="4004219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6"/>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6"/>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 xmlns:a16="http://schemas.microsoft.com/office/drawing/2014/main" id="{7B9E753B-9A7E-4E34-B02E-E6A665E6103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 xmlns:a16="http://schemas.microsoft.com/office/drawing/2014/main" id="{98129B86-BF9D-4E8B-9E6A-87CB6D899E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893022DF-2D3E-4601-8715-1B2484585A01}"/>
              </a:ext>
            </a:extLst>
          </p:cNvPr>
          <p:cNvSpPr>
            <a:spLocks noGrp="1" noChangeArrowheads="1"/>
          </p:cNvSpPr>
          <p:nvPr>
            <p:ph type="sldNum" sz="quarter" idx="12"/>
          </p:nvPr>
        </p:nvSpPr>
        <p:spPr>
          <a:ln/>
        </p:spPr>
        <p:txBody>
          <a:bodyPr/>
          <a:lstStyle>
            <a:lvl1pPr>
              <a:defRPr/>
            </a:lvl1pPr>
          </a:lstStyle>
          <a:p>
            <a:pPr>
              <a:defRPr/>
            </a:pPr>
            <a:fld id="{9EDCDAEA-4A3B-44F2-A497-99632BCBDB36}" type="slidenum">
              <a:rPr lang="en-US" altLang="zh-CN"/>
              <a:pPr>
                <a:defRPr/>
              </a:pPr>
              <a:t>‹#›</a:t>
            </a:fld>
            <a:endParaRPr lang="en-US" altLang="zh-CN"/>
          </a:p>
        </p:txBody>
      </p:sp>
    </p:spTree>
    <p:extLst>
      <p:ext uri="{BB962C8B-B14F-4D97-AF65-F5344CB8AC3E}">
        <p14:creationId xmlns="" xmlns:p14="http://schemas.microsoft.com/office/powerpoint/2010/main" val="68020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 xmlns:a16="http://schemas.microsoft.com/office/drawing/2014/main" id="{72E77FDB-8D4C-4354-BAC4-60576AA384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 xmlns:a16="http://schemas.microsoft.com/office/drawing/2014/main" id="{E8E7A8AA-0DAE-40B6-8C00-2EFFA9437AD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 xmlns:a16="http://schemas.microsoft.com/office/drawing/2014/main" id="{AE531885-9A19-4F20-AD54-493D00BE36BF}"/>
              </a:ext>
            </a:extLst>
          </p:cNvPr>
          <p:cNvSpPr>
            <a:spLocks noGrp="1" noChangeArrowheads="1"/>
          </p:cNvSpPr>
          <p:nvPr>
            <p:ph type="sldNum" sz="quarter" idx="12"/>
          </p:nvPr>
        </p:nvSpPr>
        <p:spPr>
          <a:ln/>
        </p:spPr>
        <p:txBody>
          <a:bodyPr/>
          <a:lstStyle>
            <a:lvl1pPr>
              <a:defRPr/>
            </a:lvl1pPr>
          </a:lstStyle>
          <a:p>
            <a:pPr>
              <a:defRPr/>
            </a:pPr>
            <a:fld id="{DE83DE45-5AA6-4CF4-B400-D6DB4CF4D69C}" type="slidenum">
              <a:rPr lang="en-US" altLang="zh-CN"/>
              <a:pPr>
                <a:defRPr/>
              </a:pPr>
              <a:t>‹#›</a:t>
            </a:fld>
            <a:endParaRPr lang="en-US" altLang="zh-CN"/>
          </a:p>
        </p:txBody>
      </p:sp>
    </p:spTree>
    <p:extLst>
      <p:ext uri="{BB962C8B-B14F-4D97-AF65-F5344CB8AC3E}">
        <p14:creationId xmlns="" xmlns:p14="http://schemas.microsoft.com/office/powerpoint/2010/main" val="3925265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 xmlns:a16="http://schemas.microsoft.com/office/drawing/2014/main" id="{ADC964A8-73A6-46DC-9DA7-F5B09FED62E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 xmlns:a16="http://schemas.microsoft.com/office/drawing/2014/main" id="{2BEADF50-AFDA-4F4A-8C5B-8F56510104D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 xmlns:a16="http://schemas.microsoft.com/office/drawing/2014/main" id="{51B78595-6B95-4231-BF86-2DCE1691EE8E}"/>
              </a:ext>
            </a:extLst>
          </p:cNvPr>
          <p:cNvSpPr>
            <a:spLocks noGrp="1" noChangeArrowheads="1"/>
          </p:cNvSpPr>
          <p:nvPr>
            <p:ph type="sldNum" sz="quarter" idx="12"/>
          </p:nvPr>
        </p:nvSpPr>
        <p:spPr>
          <a:ln/>
        </p:spPr>
        <p:txBody>
          <a:bodyPr/>
          <a:lstStyle>
            <a:lvl1pPr>
              <a:defRPr/>
            </a:lvl1pPr>
          </a:lstStyle>
          <a:p>
            <a:pPr>
              <a:defRPr/>
            </a:pPr>
            <a:fld id="{31CB7B4A-C657-403B-BED9-A26825354D27}" type="slidenum">
              <a:rPr lang="en-US" altLang="zh-CN"/>
              <a:pPr>
                <a:defRPr/>
              </a:pPr>
              <a:t>‹#›</a:t>
            </a:fld>
            <a:endParaRPr lang="en-US" altLang="zh-CN"/>
          </a:p>
        </p:txBody>
      </p:sp>
    </p:spTree>
    <p:extLst>
      <p:ext uri="{BB962C8B-B14F-4D97-AF65-F5344CB8AC3E}">
        <p14:creationId xmlns="" xmlns:p14="http://schemas.microsoft.com/office/powerpoint/2010/main" val="2076251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 xmlns:a16="http://schemas.microsoft.com/office/drawing/2014/main" id="{B627F4F3-E865-49CD-A307-DF871AE011D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 xmlns:a16="http://schemas.microsoft.com/office/drawing/2014/main" id="{16BEAA40-AA71-47EC-962C-F2B81B1BAAE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 xmlns:a16="http://schemas.microsoft.com/office/drawing/2014/main" id="{8F650EDF-0173-47C9-B590-9AFD434A592E}"/>
              </a:ext>
            </a:extLst>
          </p:cNvPr>
          <p:cNvSpPr>
            <a:spLocks noGrp="1" noChangeArrowheads="1"/>
          </p:cNvSpPr>
          <p:nvPr>
            <p:ph type="sldNum" sz="quarter" idx="12"/>
          </p:nvPr>
        </p:nvSpPr>
        <p:spPr>
          <a:ln/>
        </p:spPr>
        <p:txBody>
          <a:bodyPr/>
          <a:lstStyle>
            <a:lvl1pPr>
              <a:defRPr/>
            </a:lvl1pPr>
          </a:lstStyle>
          <a:p>
            <a:pPr>
              <a:defRPr/>
            </a:pPr>
            <a:fld id="{602E342E-1204-4251-BBB5-CC7B34EE6045}" type="slidenum">
              <a:rPr lang="en-US" altLang="zh-CN"/>
              <a:pPr>
                <a:defRPr/>
              </a:pPr>
              <a:t>‹#›</a:t>
            </a:fld>
            <a:endParaRPr lang="en-US" altLang="zh-CN"/>
          </a:p>
        </p:txBody>
      </p:sp>
    </p:spTree>
    <p:extLst>
      <p:ext uri="{BB962C8B-B14F-4D97-AF65-F5344CB8AC3E}">
        <p14:creationId xmlns="" xmlns:p14="http://schemas.microsoft.com/office/powerpoint/2010/main" val="3773685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 xmlns:a16="http://schemas.microsoft.com/office/drawing/2014/main" id="{F8AD9040-7D73-48C1-A920-C477BE691F0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 xmlns:a16="http://schemas.microsoft.com/office/drawing/2014/main" id="{079E5378-390D-407B-9C64-3F0C63CB2D7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043F841F-F06E-419A-A6E2-A1620A35F1F3}"/>
              </a:ext>
            </a:extLst>
          </p:cNvPr>
          <p:cNvSpPr>
            <a:spLocks noGrp="1" noChangeArrowheads="1"/>
          </p:cNvSpPr>
          <p:nvPr>
            <p:ph type="sldNum" sz="quarter" idx="12"/>
          </p:nvPr>
        </p:nvSpPr>
        <p:spPr>
          <a:ln/>
        </p:spPr>
        <p:txBody>
          <a:bodyPr/>
          <a:lstStyle>
            <a:lvl1pPr>
              <a:defRPr/>
            </a:lvl1pPr>
          </a:lstStyle>
          <a:p>
            <a:pPr>
              <a:defRPr/>
            </a:pPr>
            <a:fld id="{ADA18C34-31BF-40B2-A39E-2E421BCCCDBC}" type="slidenum">
              <a:rPr lang="en-US" altLang="zh-CN"/>
              <a:pPr>
                <a:defRPr/>
              </a:pPr>
              <a:t>‹#›</a:t>
            </a:fld>
            <a:endParaRPr lang="en-US" altLang="zh-CN"/>
          </a:p>
        </p:txBody>
      </p:sp>
    </p:spTree>
    <p:extLst>
      <p:ext uri="{BB962C8B-B14F-4D97-AF65-F5344CB8AC3E}">
        <p14:creationId xmlns="" xmlns:p14="http://schemas.microsoft.com/office/powerpoint/2010/main" val="2784063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 xmlns:a16="http://schemas.microsoft.com/office/drawing/2014/main" id="{7E2035B1-D902-4012-BD47-47CF42A3A13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 xmlns:a16="http://schemas.microsoft.com/office/drawing/2014/main" id="{8A11D27A-79BB-42B1-A616-FD016A14157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321F2C14-637A-4051-BBC7-112F936597AC}"/>
              </a:ext>
            </a:extLst>
          </p:cNvPr>
          <p:cNvSpPr>
            <a:spLocks noGrp="1" noChangeArrowheads="1"/>
          </p:cNvSpPr>
          <p:nvPr>
            <p:ph type="sldNum" sz="quarter" idx="12"/>
          </p:nvPr>
        </p:nvSpPr>
        <p:spPr>
          <a:ln/>
        </p:spPr>
        <p:txBody>
          <a:bodyPr/>
          <a:lstStyle>
            <a:lvl1pPr>
              <a:defRPr/>
            </a:lvl1pPr>
          </a:lstStyle>
          <a:p>
            <a:pPr>
              <a:defRPr/>
            </a:pPr>
            <a:fld id="{9CF5EE99-C3E7-4F72-8AE8-167FA7662D6D}" type="slidenum">
              <a:rPr lang="en-US" altLang="zh-CN"/>
              <a:pPr>
                <a:defRPr/>
              </a:pPr>
              <a:t>‹#›</a:t>
            </a:fld>
            <a:endParaRPr lang="en-US" altLang="zh-CN"/>
          </a:p>
        </p:txBody>
      </p:sp>
    </p:spTree>
    <p:extLst>
      <p:ext uri="{BB962C8B-B14F-4D97-AF65-F5344CB8AC3E}">
        <p14:creationId xmlns="" xmlns:p14="http://schemas.microsoft.com/office/powerpoint/2010/main" val="2874980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 xmlns:a16="http://schemas.microsoft.com/office/drawing/2014/main" id="{D87969C5-9C2E-434B-A5CC-3C25AD544C7B}"/>
              </a:ext>
            </a:extLst>
          </p:cNvPr>
          <p:cNvSpPr>
            <a:spLocks noGrp="1" noChangeArrowheads="1"/>
          </p:cNvSpPr>
          <p:nvPr>
            <p:ph type="title"/>
          </p:nvPr>
        </p:nvSpPr>
        <p:spPr bwMode="auto">
          <a:xfrm>
            <a:off x="609600" y="277819"/>
            <a:ext cx="10972800" cy="113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 xmlns:a16="http://schemas.microsoft.com/office/drawing/2014/main" id="{4BE776C3-AD41-44F0-94E0-4C0BA732D31D}"/>
              </a:ext>
            </a:extLst>
          </p:cNvPr>
          <p:cNvSpPr>
            <a:spLocks noGrp="1" noChangeArrowheads="1"/>
          </p:cNvSpPr>
          <p:nvPr>
            <p:ph type="body" idx="1"/>
          </p:nvPr>
        </p:nvSpPr>
        <p:spPr bwMode="auto">
          <a:xfrm>
            <a:off x="609600" y="1600206"/>
            <a:ext cx="10972800" cy="453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4340" name="Rectangle 4">
            <a:extLst>
              <a:ext uri="{FF2B5EF4-FFF2-40B4-BE49-F238E27FC236}">
                <a16:creationId xmlns="" xmlns:a16="http://schemas.microsoft.com/office/drawing/2014/main" id="{396F9CC7-CC62-4E6F-A90A-2AE5C1A6E2E0}"/>
              </a:ext>
            </a:extLst>
          </p:cNvPr>
          <p:cNvSpPr>
            <a:spLocks noGrp="1" noChangeArrowheads="1"/>
          </p:cNvSpPr>
          <p:nvPr>
            <p:ph type="dt" sz="half" idx="2"/>
          </p:nvPr>
        </p:nvSpPr>
        <p:spPr bwMode="auto">
          <a:xfrm>
            <a:off x="6096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mj-lt"/>
                <a:ea typeface="宋体" pitchFamily="2" charset="-122"/>
              </a:defRPr>
            </a:lvl1pPr>
          </a:lstStyle>
          <a:p>
            <a:pPr>
              <a:defRPr/>
            </a:pPr>
            <a:endParaRPr lang="en-US" altLang="zh-CN"/>
          </a:p>
        </p:txBody>
      </p:sp>
      <p:sp>
        <p:nvSpPr>
          <p:cNvPr id="14341" name="Rectangle 5">
            <a:extLst>
              <a:ext uri="{FF2B5EF4-FFF2-40B4-BE49-F238E27FC236}">
                <a16:creationId xmlns="" xmlns:a16="http://schemas.microsoft.com/office/drawing/2014/main" id="{CE7E9F61-5E1B-44E0-AFFA-FA460F20541B}"/>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mj-lt"/>
                <a:ea typeface="宋体" pitchFamily="2" charset="-122"/>
              </a:defRPr>
            </a:lvl1pPr>
          </a:lstStyle>
          <a:p>
            <a:pPr>
              <a:defRPr/>
            </a:pPr>
            <a:endParaRPr lang="en-US" altLang="zh-CN"/>
          </a:p>
        </p:txBody>
      </p:sp>
      <p:sp>
        <p:nvSpPr>
          <p:cNvPr id="14342" name="Rectangle 6">
            <a:extLst>
              <a:ext uri="{FF2B5EF4-FFF2-40B4-BE49-F238E27FC236}">
                <a16:creationId xmlns="" xmlns:a16="http://schemas.microsoft.com/office/drawing/2014/main" id="{CC474E55-4781-4EB3-AA22-287FF0F50B08}"/>
              </a:ext>
            </a:extLst>
          </p:cNvPr>
          <p:cNvSpPr>
            <a:spLocks noGrp="1" noChangeArrowheads="1"/>
          </p:cNvSpPr>
          <p:nvPr>
            <p:ph type="sldNum" sz="quarter" idx="4"/>
          </p:nvPr>
        </p:nvSpPr>
        <p:spPr bwMode="auto">
          <a:xfrm>
            <a:off x="8737600" y="6243638"/>
            <a:ext cx="2844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10B6C432-17C8-4BA4-B051-EDDABDCF8E39}" type="slidenum">
              <a:rPr lang="en-US" altLang="zh-CN"/>
              <a:pPr>
                <a:defRPr/>
              </a:pPr>
              <a:t>‹#›</a:t>
            </a:fld>
            <a:endParaRPr lang="en-US" altLang="zh-CN"/>
          </a:p>
        </p:txBody>
      </p:sp>
      <p:sp>
        <p:nvSpPr>
          <p:cNvPr id="1031" name="Freeform 7">
            <a:extLst>
              <a:ext uri="{FF2B5EF4-FFF2-40B4-BE49-F238E27FC236}">
                <a16:creationId xmlns="" xmlns:a16="http://schemas.microsoft.com/office/drawing/2014/main" id="{5A60A8CA-2E93-4CB2-9294-8E056AA445D2}"/>
              </a:ext>
            </a:extLst>
          </p:cNvPr>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1032" name="Line 8">
            <a:extLst>
              <a:ext uri="{FF2B5EF4-FFF2-40B4-BE49-F238E27FC236}">
                <a16:creationId xmlns="" xmlns:a16="http://schemas.microsoft.com/office/drawing/2014/main" id="{1CF6FB1F-4CC5-48E7-A32A-B9EF432F524B}"/>
              </a:ext>
            </a:extLst>
          </p:cNvPr>
          <p:cNvSpPr>
            <a:spLocks noChangeShapeType="1"/>
          </p:cNvSpPr>
          <p:nvPr/>
        </p:nvSpPr>
        <p:spPr bwMode="auto">
          <a:xfrm>
            <a:off x="609600" y="6172200"/>
            <a:ext cx="109728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974"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5" r:id="rId12"/>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SHA-1.exe" TargetMode="External"/><Relationship Id="rId2" Type="http://schemas.openxmlformats.org/officeDocument/2006/relationships/hyperlink" Target="MD5.ex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6.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 xmlns:a16="http://schemas.microsoft.com/office/drawing/2014/main" id="{F6229AED-8621-4F49-8FCB-6DD014B0E6B7}"/>
              </a:ext>
            </a:extLst>
          </p:cNvPr>
          <p:cNvSpPr>
            <a:spLocks noGrp="1" noChangeArrowheads="1"/>
          </p:cNvSpPr>
          <p:nvPr>
            <p:ph type="ctrTitle"/>
          </p:nvPr>
        </p:nvSpPr>
        <p:spPr>
          <a:xfrm>
            <a:off x="1992315" y="1700219"/>
            <a:ext cx="8126412" cy="2371725"/>
          </a:xfrm>
        </p:spPr>
        <p:txBody>
          <a:bodyPr/>
          <a:lstStyle/>
          <a:p>
            <a:pPr algn="ctr" eaLnBrk="1" hangingPunct="1"/>
            <a:r>
              <a:rPr lang="zh-CN" altLang="en-US" sz="5400" b="1" dirty="0"/>
              <a:t>第</a:t>
            </a:r>
            <a:r>
              <a:rPr lang="en-US" altLang="zh-CN" sz="5400" b="1" dirty="0"/>
              <a:t>5</a:t>
            </a:r>
            <a:r>
              <a:rPr lang="zh-CN" altLang="en-US" sz="5400" b="1" dirty="0"/>
              <a:t>章   密码学</a:t>
            </a:r>
            <a:endParaRPr lang="zh-CN" altLang="en-US" sz="5400" b="1" dirty="0">
              <a:solidFill>
                <a:schemeClr val="tx1"/>
              </a:solidFill>
            </a:endParaRPr>
          </a:p>
        </p:txBody>
      </p:sp>
      <p:sp>
        <p:nvSpPr>
          <p:cNvPr id="4099" name="Rectangle 3">
            <a:extLst>
              <a:ext uri="{FF2B5EF4-FFF2-40B4-BE49-F238E27FC236}">
                <a16:creationId xmlns="" xmlns:a16="http://schemas.microsoft.com/office/drawing/2014/main" id="{4A503166-E716-495E-9E25-795F8FF0BB00}"/>
              </a:ext>
            </a:extLst>
          </p:cNvPr>
          <p:cNvSpPr>
            <a:spLocks noGrp="1" noChangeArrowheads="1"/>
          </p:cNvSpPr>
          <p:nvPr>
            <p:ph type="subTitle" idx="1"/>
          </p:nvPr>
        </p:nvSpPr>
        <p:spPr>
          <a:xfrm>
            <a:off x="4727575" y="4098925"/>
            <a:ext cx="6553200" cy="1752600"/>
          </a:xfrm>
        </p:spPr>
        <p:txBody>
          <a:bodyPr/>
          <a:lstStyle/>
          <a:p>
            <a:pPr algn="r" eaLnBrk="1" hangingPunct="1"/>
            <a:r>
              <a:rPr lang="zh-CN" altLang="en-US" sz="3000"/>
              <a:t>张鹏</a:t>
            </a:r>
            <a:endParaRPr lang="en-US" altLang="zh-CN" sz="3000"/>
          </a:p>
          <a:p>
            <a:pPr algn="r" eaLnBrk="1" hangingPunct="1"/>
            <a:r>
              <a:rPr lang="zh-CN" altLang="en-US" sz="3000"/>
              <a:t>深圳大学电子与信息工程学院</a:t>
            </a:r>
          </a:p>
          <a:p>
            <a:pPr algn="r" eaLnBrk="1" hangingPunct="1"/>
            <a:fld id="{C3021D40-1A0D-49FB-A08B-863C48FAF33E}" type="datetime1">
              <a:rPr lang="en-US" altLang="zh-CN" sz="3000" smtClean="0"/>
              <a:pPr algn="r" eaLnBrk="1" hangingPunct="1"/>
              <a:t>11/9/2021</a:t>
            </a:fld>
            <a:endParaRPr lang="zh-CN" altLang="en-US" sz="3000"/>
          </a:p>
        </p:txBody>
      </p:sp>
      <p:sp>
        <p:nvSpPr>
          <p:cNvPr id="4" name="灯片编号占位符 3"/>
          <p:cNvSpPr>
            <a:spLocks noGrp="1"/>
          </p:cNvSpPr>
          <p:nvPr>
            <p:ph type="sldNum" sz="quarter" idx="12"/>
          </p:nvPr>
        </p:nvSpPr>
        <p:spPr/>
        <p:txBody>
          <a:bodyPr/>
          <a:lstStyle/>
          <a:p>
            <a:pPr>
              <a:defRPr/>
            </a:pPr>
            <a:fld id="{A0DE0C66-854D-4920-B91F-1A5AD135CA35}" type="slidenum">
              <a:rPr lang="en-US" altLang="zh-CN" smtClean="0"/>
              <a:pPr>
                <a:defRPr/>
              </a:pPr>
              <a:t>1</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 xmlns:a16="http://schemas.microsoft.com/office/drawing/2014/main" id="{02A686CD-3D5E-4A34-AD54-93B5D7044009}"/>
              </a:ext>
            </a:extLst>
          </p:cNvPr>
          <p:cNvSpPr>
            <a:spLocks noGrp="1" noChangeArrowheads="1"/>
          </p:cNvSpPr>
          <p:nvPr>
            <p:ph type="title"/>
          </p:nvPr>
        </p:nvSpPr>
        <p:spPr/>
        <p:txBody>
          <a:bodyPr/>
          <a:lstStyle/>
          <a:p>
            <a:r>
              <a:rPr lang="en-US" altLang="zh-CN" sz="4400" b="1" dirty="0"/>
              <a:t>5.2.2</a:t>
            </a:r>
            <a:r>
              <a:rPr lang="zh-CN" altLang="en-US" sz="4400" b="1" dirty="0"/>
              <a:t> 一次一密法</a:t>
            </a:r>
            <a:endParaRPr lang="zh-CN" altLang="en-US" dirty="0"/>
          </a:p>
        </p:txBody>
      </p:sp>
      <p:sp>
        <p:nvSpPr>
          <p:cNvPr id="6147" name="内容占位符 2">
            <a:extLst>
              <a:ext uri="{FF2B5EF4-FFF2-40B4-BE49-F238E27FC236}">
                <a16:creationId xmlns="" xmlns:a16="http://schemas.microsoft.com/office/drawing/2014/main" id="{F920488F-7EDC-4E3C-8532-46D1F24ABAA1}"/>
              </a:ext>
            </a:extLst>
          </p:cNvPr>
          <p:cNvSpPr>
            <a:spLocks noGrp="1" noChangeArrowheads="1"/>
          </p:cNvSpPr>
          <p:nvPr>
            <p:ph idx="1"/>
          </p:nvPr>
        </p:nvSpPr>
        <p:spPr>
          <a:xfrm>
            <a:off x="609600" y="1268763"/>
            <a:ext cx="10972800" cy="4961358"/>
          </a:xfrm>
        </p:spPr>
        <p:txBody>
          <a:bodyPr>
            <a:spAutoFit/>
          </a:bodyPr>
          <a:lstStyle/>
          <a:p>
            <a:pPr>
              <a:lnSpc>
                <a:spcPct val="150000"/>
              </a:lnSpc>
            </a:pPr>
            <a:r>
              <a:rPr lang="zh-CN" altLang="en-US" sz="2800" dirty="0"/>
              <a:t>密文完全保密的充要条件：对于任意一段给定的明文，都存在和明文一样多的可能密钥，且每个密钥都是随机的。</a:t>
            </a:r>
            <a:endParaRPr lang="en-US" altLang="zh-CN" sz="2800" dirty="0"/>
          </a:p>
          <a:p>
            <a:pPr>
              <a:lnSpc>
                <a:spcPct val="150000"/>
              </a:lnSpc>
            </a:pPr>
            <a:r>
              <a:rPr lang="zh-CN" altLang="en-US" sz="2800" dirty="0"/>
              <a:t>一次一密是唯一能够提供完全保密性的系统。</a:t>
            </a:r>
            <a:endParaRPr lang="en-US" altLang="zh-CN" sz="2800" dirty="0"/>
          </a:p>
          <a:p>
            <a:pPr>
              <a:lnSpc>
                <a:spcPct val="150000"/>
              </a:lnSpc>
            </a:pPr>
            <a:r>
              <a:rPr lang="zh-CN" altLang="en-US" sz="2800" dirty="0"/>
              <a:t>使用的密钥和通信量一样大，代价太高。</a:t>
            </a:r>
            <a:endParaRPr lang="en-US" altLang="zh-CN" sz="2800" dirty="0"/>
          </a:p>
          <a:p>
            <a:pPr>
              <a:lnSpc>
                <a:spcPct val="150000"/>
              </a:lnSpc>
            </a:pPr>
            <a:r>
              <a:rPr lang="zh-CN" altLang="en-US" sz="2800" dirty="0"/>
              <a:t>对流密码而言，更普遍的方法是，用伪随机数生成器把短密钥扩展成长密钥序列，</a:t>
            </a:r>
            <a:endParaRPr lang="en-US" altLang="zh-CN" sz="2800" dirty="0"/>
          </a:p>
          <a:p>
            <a:pPr>
              <a:lnSpc>
                <a:spcPct val="150000"/>
              </a:lnSpc>
            </a:pPr>
            <a:r>
              <a:rPr lang="zh-CN" altLang="en-US" sz="2800" dirty="0"/>
              <a:t>现今，流密码通常用于硬件应用中。</a:t>
            </a:r>
            <a:endParaRPr lang="en-US" altLang="zh-CN" sz="2800" dirty="0"/>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10</a:t>
            </a:fld>
            <a:endParaRPr lang="en-US" altLang="zh-CN"/>
          </a:p>
        </p:txBody>
      </p:sp>
    </p:spTree>
    <p:extLst>
      <p:ext uri="{BB962C8B-B14F-4D97-AF65-F5344CB8AC3E}">
        <p14:creationId xmlns="" xmlns:p14="http://schemas.microsoft.com/office/powerpoint/2010/main" val="63264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 xmlns:a16="http://schemas.microsoft.com/office/drawing/2014/main" id="{162739DC-B106-4AE3-8C32-08654AD33EF0}"/>
              </a:ext>
            </a:extLst>
          </p:cNvPr>
          <p:cNvSpPr>
            <a:spLocks noGrp="1" noChangeArrowheads="1"/>
          </p:cNvSpPr>
          <p:nvPr>
            <p:ph type="title"/>
          </p:nvPr>
        </p:nvSpPr>
        <p:spPr/>
        <p:txBody>
          <a:bodyPr/>
          <a:lstStyle/>
          <a:p>
            <a:r>
              <a:rPr lang="en-US" altLang="zh-CN" b="1" dirty="0"/>
              <a:t>5.2.1</a:t>
            </a:r>
            <a:r>
              <a:rPr lang="zh-CN" altLang="en-US" b="1" dirty="0"/>
              <a:t> 早期的分组密码</a:t>
            </a:r>
            <a:r>
              <a:rPr lang="en-US" altLang="zh-CN" b="1" dirty="0"/>
              <a:t>——Playfair</a:t>
            </a:r>
            <a:endParaRPr lang="zh-CN" altLang="en-US" b="1" dirty="0"/>
          </a:p>
        </p:txBody>
      </p:sp>
      <p:sp>
        <p:nvSpPr>
          <p:cNvPr id="8195" name="内容占位符 2">
            <a:extLst>
              <a:ext uri="{FF2B5EF4-FFF2-40B4-BE49-F238E27FC236}">
                <a16:creationId xmlns="" xmlns:a16="http://schemas.microsoft.com/office/drawing/2014/main" id="{686CD008-4790-4E97-B80C-50AA3532DA12}"/>
              </a:ext>
            </a:extLst>
          </p:cNvPr>
          <p:cNvSpPr>
            <a:spLocks noGrp="1" noChangeArrowheads="1"/>
          </p:cNvSpPr>
          <p:nvPr>
            <p:ph idx="1"/>
          </p:nvPr>
        </p:nvSpPr>
        <p:spPr>
          <a:xfrm>
            <a:off x="551384" y="1431247"/>
            <a:ext cx="10972800" cy="3711785"/>
          </a:xfrm>
        </p:spPr>
        <p:txBody>
          <a:bodyPr>
            <a:spAutoFit/>
          </a:bodyPr>
          <a:lstStyle/>
          <a:p>
            <a:pPr>
              <a:lnSpc>
                <a:spcPct val="150000"/>
              </a:lnSpc>
            </a:pPr>
            <a:r>
              <a:rPr lang="en-US" altLang="zh-CN" sz="2400" dirty="0"/>
              <a:t>1</a:t>
            </a:r>
            <a:r>
              <a:rPr lang="zh-CN" altLang="en-US" sz="2400" dirty="0"/>
              <a:t>、密钥</a:t>
            </a:r>
            <a:r>
              <a:rPr lang="en-US" altLang="zh-CN" sz="2400" dirty="0" err="1"/>
              <a:t>palmerston</a:t>
            </a:r>
            <a:r>
              <a:rPr lang="zh-CN" altLang="en-US" sz="2400" dirty="0"/>
              <a:t>填充为密钥矩阵</a:t>
            </a:r>
            <a:r>
              <a:rPr lang="en-US" altLang="zh-CN" sz="2400" dirty="0"/>
              <a:t>(I/J</a:t>
            </a:r>
            <a:r>
              <a:rPr lang="zh-CN" altLang="en-US" sz="2400" dirty="0"/>
              <a:t>同</a:t>
            </a:r>
            <a:r>
              <a:rPr lang="en-US" altLang="zh-CN" sz="2400" dirty="0"/>
              <a:t>)</a:t>
            </a:r>
            <a:r>
              <a:rPr lang="zh-CN" altLang="en-US" sz="2400" dirty="0"/>
              <a:t>：</a:t>
            </a:r>
          </a:p>
          <a:p>
            <a:pPr>
              <a:lnSpc>
                <a:spcPct val="150000"/>
              </a:lnSpc>
            </a:pPr>
            <a:endParaRPr lang="en-US" altLang="zh-CN" sz="2400" dirty="0">
              <a:latin typeface="Times New Roman" panose="02020603050405020304" pitchFamily="18" charset="0"/>
            </a:endParaRPr>
          </a:p>
          <a:p>
            <a:pPr>
              <a:lnSpc>
                <a:spcPct val="150000"/>
              </a:lnSpc>
            </a:pPr>
            <a:endParaRPr lang="en-US" altLang="zh-CN" sz="2400" dirty="0">
              <a:latin typeface="Times New Roman" panose="02020603050405020304" pitchFamily="18" charset="0"/>
            </a:endParaRPr>
          </a:p>
          <a:p>
            <a:pPr>
              <a:lnSpc>
                <a:spcPct val="150000"/>
              </a:lnSpc>
            </a:pPr>
            <a:endParaRPr lang="en-US" altLang="zh-CN" sz="2400" dirty="0">
              <a:latin typeface="Times New Roman" panose="02020603050405020304" pitchFamily="18" charset="0"/>
            </a:endParaRPr>
          </a:p>
          <a:p>
            <a:pPr>
              <a:lnSpc>
                <a:spcPct val="150000"/>
              </a:lnSpc>
            </a:pPr>
            <a:r>
              <a:rPr lang="en-US" altLang="zh-CN" sz="2400" dirty="0"/>
              <a:t>2</a:t>
            </a:r>
            <a:r>
              <a:rPr lang="zh-CN" altLang="en-US" sz="2400" dirty="0"/>
              <a:t>、明文中，若两个相同的字母在一起，则在中间加</a:t>
            </a:r>
            <a:r>
              <a:rPr lang="en-US" altLang="zh-CN" sz="2400" dirty="0"/>
              <a:t>“x”</a:t>
            </a:r>
            <a:r>
              <a:rPr lang="zh-CN" altLang="en-US" sz="2400" dirty="0"/>
              <a:t>把它们分开。最后根据需要添加</a:t>
            </a:r>
            <a:r>
              <a:rPr lang="en-US" altLang="zh-CN" sz="2400" dirty="0"/>
              <a:t>“z”</a:t>
            </a:r>
            <a:r>
              <a:rPr lang="zh-CN" altLang="en-US" sz="2400" dirty="0"/>
              <a:t>。例如，</a:t>
            </a:r>
            <a:r>
              <a:rPr lang="en-US" altLang="zh-CN" sz="2400" dirty="0"/>
              <a:t>“Lord Granville’s letter”</a:t>
            </a:r>
            <a:r>
              <a:rPr lang="zh-CN" altLang="en-US" sz="2400" dirty="0"/>
              <a:t>：</a:t>
            </a:r>
            <a:endParaRPr lang="en-US" altLang="zh-CN" sz="2400" dirty="0"/>
          </a:p>
        </p:txBody>
      </p:sp>
      <p:pic>
        <p:nvPicPr>
          <p:cNvPr id="4" name="图片 3">
            <a:extLst>
              <a:ext uri="{FF2B5EF4-FFF2-40B4-BE49-F238E27FC236}">
                <a16:creationId xmlns="" xmlns:a16="http://schemas.microsoft.com/office/drawing/2014/main" id="{8DEE305C-4082-4172-B638-A4115B397869}"/>
              </a:ext>
            </a:extLst>
          </p:cNvPr>
          <p:cNvPicPr>
            <a:picLocks noChangeAspect="1"/>
          </p:cNvPicPr>
          <p:nvPr/>
        </p:nvPicPr>
        <p:blipFill>
          <a:blip r:embed="rId2"/>
          <a:stretch>
            <a:fillRect/>
          </a:stretch>
        </p:blipFill>
        <p:spPr>
          <a:xfrm>
            <a:off x="3359696" y="5113732"/>
            <a:ext cx="5199800" cy="969214"/>
          </a:xfrm>
          <a:prstGeom prst="rect">
            <a:avLst/>
          </a:prstGeom>
        </p:spPr>
      </p:pic>
      <p:pic>
        <p:nvPicPr>
          <p:cNvPr id="5" name="图片 4">
            <a:extLst>
              <a:ext uri="{FF2B5EF4-FFF2-40B4-BE49-F238E27FC236}">
                <a16:creationId xmlns="" xmlns:a16="http://schemas.microsoft.com/office/drawing/2014/main" id="{505624BF-3582-4E81-B6B6-91BE126CA24F}"/>
              </a:ext>
            </a:extLst>
          </p:cNvPr>
          <p:cNvPicPr>
            <a:picLocks noChangeAspect="1"/>
          </p:cNvPicPr>
          <p:nvPr/>
        </p:nvPicPr>
        <p:blipFill>
          <a:blip r:embed="rId3"/>
          <a:stretch>
            <a:fillRect/>
          </a:stretch>
        </p:blipFill>
        <p:spPr>
          <a:xfrm>
            <a:off x="3935765" y="2132856"/>
            <a:ext cx="3368911" cy="1599204"/>
          </a:xfrm>
          <a:prstGeom prst="rect">
            <a:avLst/>
          </a:prstGeom>
        </p:spPr>
      </p:pic>
      <p:sp>
        <p:nvSpPr>
          <p:cNvPr id="6" name="灯片编号占位符 5"/>
          <p:cNvSpPr>
            <a:spLocks noGrp="1"/>
          </p:cNvSpPr>
          <p:nvPr>
            <p:ph type="sldNum" sz="quarter" idx="12"/>
          </p:nvPr>
        </p:nvSpPr>
        <p:spPr/>
        <p:txBody>
          <a:bodyPr/>
          <a:lstStyle/>
          <a:p>
            <a:pPr>
              <a:defRPr/>
            </a:pPr>
            <a:fld id="{D94256A8-4F82-40B0-86EC-A0FC779E80A4}" type="slidenum">
              <a:rPr lang="en-US" altLang="zh-CN" smtClean="0"/>
              <a:pPr>
                <a:defRPr/>
              </a:pPr>
              <a:t>11</a:t>
            </a:fld>
            <a:endParaRPr lang="en-US" altLang="zh-CN"/>
          </a:p>
        </p:txBody>
      </p:sp>
    </p:spTree>
    <p:extLst>
      <p:ext uri="{BB962C8B-B14F-4D97-AF65-F5344CB8AC3E}">
        <p14:creationId xmlns="" xmlns:p14="http://schemas.microsoft.com/office/powerpoint/2010/main" val="3737164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 xmlns:a16="http://schemas.microsoft.com/office/drawing/2014/main" id="{02A686CD-3D5E-4A34-AD54-93B5D7044009}"/>
              </a:ext>
            </a:extLst>
          </p:cNvPr>
          <p:cNvSpPr>
            <a:spLocks noGrp="1" noChangeArrowheads="1"/>
          </p:cNvSpPr>
          <p:nvPr>
            <p:ph type="title"/>
          </p:nvPr>
        </p:nvSpPr>
        <p:spPr/>
        <p:txBody>
          <a:bodyPr/>
          <a:lstStyle/>
          <a:p>
            <a:r>
              <a:rPr lang="en-US" altLang="zh-CN" sz="4400" b="1" dirty="0"/>
              <a:t>5.2.3 </a:t>
            </a:r>
            <a:r>
              <a:rPr lang="zh-CN" altLang="en-US" sz="4400" b="1" dirty="0"/>
              <a:t>早期的分组密码</a:t>
            </a:r>
            <a:r>
              <a:rPr lang="en-US" altLang="zh-CN" sz="4400" b="1" dirty="0"/>
              <a:t>——Playfair</a:t>
            </a:r>
            <a:endParaRPr lang="zh-CN" altLang="en-US" dirty="0"/>
          </a:p>
        </p:txBody>
      </p:sp>
      <p:sp>
        <p:nvSpPr>
          <p:cNvPr id="6147" name="内容占位符 2">
            <a:extLst>
              <a:ext uri="{FF2B5EF4-FFF2-40B4-BE49-F238E27FC236}">
                <a16:creationId xmlns="" xmlns:a16="http://schemas.microsoft.com/office/drawing/2014/main" id="{F920488F-7EDC-4E3C-8532-46D1F24ABAA1}"/>
              </a:ext>
            </a:extLst>
          </p:cNvPr>
          <p:cNvSpPr>
            <a:spLocks noGrp="1" noChangeArrowheads="1"/>
          </p:cNvSpPr>
          <p:nvPr>
            <p:ph idx="1"/>
          </p:nvPr>
        </p:nvSpPr>
        <p:spPr>
          <a:xfrm>
            <a:off x="609600" y="1412781"/>
            <a:ext cx="10972800" cy="3502497"/>
          </a:xfrm>
        </p:spPr>
        <p:txBody>
          <a:bodyPr>
            <a:spAutoFit/>
          </a:bodyPr>
          <a:lstStyle/>
          <a:p>
            <a:pPr marL="0" indent="0">
              <a:lnSpc>
                <a:spcPct val="150000"/>
              </a:lnSpc>
              <a:buNone/>
            </a:pPr>
            <a:r>
              <a:rPr lang="en-US" altLang="zh-CN" sz="2400" dirty="0">
                <a:latin typeface="Times New Roman" panose="02020603050405020304" pitchFamily="18" charset="0"/>
              </a:rPr>
              <a:t>3</a:t>
            </a:r>
            <a:r>
              <a:rPr lang="zh-CN" altLang="en-US" sz="2400" dirty="0">
                <a:latin typeface="Times New Roman" panose="02020603050405020304" pitchFamily="18" charset="0"/>
              </a:rPr>
              <a:t>、加密规则：</a:t>
            </a:r>
            <a:endParaRPr lang="en-US" altLang="zh-CN" sz="2400" dirty="0">
              <a:latin typeface="Times New Roman" panose="02020603050405020304" pitchFamily="18" charset="0"/>
            </a:endParaRPr>
          </a:p>
          <a:p>
            <a:pPr>
              <a:lnSpc>
                <a:spcPct val="150000"/>
              </a:lnSpc>
            </a:pPr>
            <a:r>
              <a:rPr lang="zh-CN" altLang="en-US" sz="2400" dirty="0">
                <a:latin typeface="Times New Roman" panose="02020603050405020304" pitchFamily="18" charset="0"/>
                <a:ea typeface="+mj-ea"/>
                <a:cs typeface="Times New Roman" panose="02020603050405020304" pitchFamily="18" charset="0"/>
              </a:rPr>
              <a:t>两个字母在同一行或同一列，由其后继的字母代替：</a:t>
            </a:r>
            <a:endParaRPr lang="en-US" altLang="zh-CN" sz="2400" dirty="0">
              <a:latin typeface="Times New Roman" panose="02020603050405020304" pitchFamily="18" charset="0"/>
              <a:ea typeface="+mj-ea"/>
              <a:cs typeface="Times New Roman" panose="02020603050405020304" pitchFamily="18" charset="0"/>
            </a:endParaRPr>
          </a:p>
          <a:p>
            <a:pPr lvl="1">
              <a:lnSpc>
                <a:spcPct val="150000"/>
              </a:lnSpc>
            </a:pPr>
            <a:r>
              <a:rPr lang="zh-CN" altLang="en-US" sz="2000" dirty="0">
                <a:latin typeface="Times New Roman" panose="02020603050405020304" pitchFamily="18" charset="0"/>
                <a:ea typeface="+mj-ea"/>
                <a:cs typeface="Times New Roman" panose="02020603050405020304" pitchFamily="18" charset="0"/>
              </a:rPr>
              <a:t>“</a:t>
            </a:r>
            <a:r>
              <a:rPr lang="en-US" altLang="zh-CN" sz="2000" dirty="0">
                <a:latin typeface="Times New Roman" panose="02020603050405020304" pitchFamily="18" charset="0"/>
                <a:ea typeface="+mj-ea"/>
                <a:cs typeface="Times New Roman" panose="02020603050405020304" pitchFamily="18" charset="0"/>
              </a:rPr>
              <a:t>am</a:t>
            </a:r>
            <a:r>
              <a:rPr lang="zh-CN" altLang="en-US" sz="2000" dirty="0">
                <a:latin typeface="Times New Roman" panose="02020603050405020304" pitchFamily="18" charset="0"/>
                <a:ea typeface="+mj-ea"/>
                <a:cs typeface="Times New Roman" panose="02020603050405020304" pitchFamily="18" charset="0"/>
              </a:rPr>
              <a:t>”加密为“</a:t>
            </a:r>
            <a:r>
              <a:rPr lang="en-US" altLang="zh-CN" sz="2000" dirty="0">
                <a:latin typeface="Times New Roman" panose="02020603050405020304" pitchFamily="18" charset="0"/>
                <a:ea typeface="+mj-ea"/>
                <a:cs typeface="Times New Roman" panose="02020603050405020304" pitchFamily="18" charset="0"/>
              </a:rPr>
              <a:t>LE</a:t>
            </a:r>
            <a:r>
              <a:rPr lang="zh-CN" altLang="en-US" sz="2000" dirty="0">
                <a:latin typeface="Times New Roman" panose="02020603050405020304" pitchFamily="18" charset="0"/>
                <a:ea typeface="+mj-ea"/>
                <a:cs typeface="Times New Roman" panose="02020603050405020304" pitchFamily="18" charset="0"/>
              </a:rPr>
              <a:t>”</a:t>
            </a:r>
            <a:endParaRPr lang="en-US" altLang="zh-CN" sz="2000" dirty="0">
              <a:latin typeface="Times New Roman" panose="02020603050405020304" pitchFamily="18" charset="0"/>
              <a:ea typeface="+mj-ea"/>
              <a:cs typeface="Times New Roman" panose="02020603050405020304" pitchFamily="18" charset="0"/>
            </a:endParaRPr>
          </a:p>
          <a:p>
            <a:pPr>
              <a:lnSpc>
                <a:spcPct val="150000"/>
              </a:lnSpc>
            </a:pPr>
            <a:r>
              <a:rPr lang="zh-CN" altLang="en-US" sz="2400" dirty="0">
                <a:latin typeface="Times New Roman" panose="02020603050405020304" pitchFamily="18" charset="0"/>
                <a:ea typeface="+mj-ea"/>
                <a:cs typeface="Times New Roman" panose="02020603050405020304" pitchFamily="18" charset="0"/>
              </a:rPr>
              <a:t>不在同一行或同一列，以这两个字母为顶点构成矩形，由矩形的另外两个顶点代替：</a:t>
            </a:r>
            <a:endParaRPr lang="en-US" altLang="zh-CN" sz="2400" dirty="0">
              <a:latin typeface="Times New Roman" panose="02020603050405020304" pitchFamily="18" charset="0"/>
              <a:ea typeface="+mj-ea"/>
              <a:cs typeface="Times New Roman" panose="02020603050405020304" pitchFamily="18" charset="0"/>
            </a:endParaRPr>
          </a:p>
          <a:p>
            <a:pPr lvl="1">
              <a:lnSpc>
                <a:spcPct val="150000"/>
              </a:lnSpc>
            </a:pPr>
            <a:r>
              <a:rPr lang="en-US" altLang="zh-CN" sz="2000" dirty="0">
                <a:latin typeface="Times New Roman" panose="02020603050405020304" pitchFamily="18" charset="0"/>
                <a:ea typeface="+mj-ea"/>
                <a:cs typeface="Times New Roman" panose="02020603050405020304" pitchFamily="18" charset="0"/>
              </a:rPr>
              <a:t>“lo”</a:t>
            </a:r>
            <a:r>
              <a:rPr lang="zh-CN" altLang="en-US" sz="2000" dirty="0">
                <a:latin typeface="Times New Roman" panose="02020603050405020304" pitchFamily="18" charset="0"/>
                <a:ea typeface="+mj-ea"/>
                <a:cs typeface="Times New Roman" panose="02020603050405020304" pitchFamily="18" charset="0"/>
              </a:rPr>
              <a:t>加密为“</a:t>
            </a:r>
            <a:r>
              <a:rPr lang="en-US" altLang="zh-CN" sz="2000" dirty="0">
                <a:latin typeface="Times New Roman" panose="02020603050405020304" pitchFamily="18" charset="0"/>
                <a:ea typeface="+mj-ea"/>
                <a:cs typeface="Times New Roman" panose="02020603050405020304" pitchFamily="18" charset="0"/>
              </a:rPr>
              <a:t>MT</a:t>
            </a:r>
            <a:r>
              <a:rPr lang="zh-CN" altLang="en-US" sz="2000" dirty="0">
                <a:latin typeface="Times New Roman" panose="02020603050405020304" pitchFamily="18" charset="0"/>
                <a:ea typeface="+mj-ea"/>
                <a:cs typeface="Times New Roman" panose="02020603050405020304" pitchFamily="18" charset="0"/>
              </a:rPr>
              <a:t>”</a:t>
            </a:r>
            <a:endParaRPr lang="en-US" altLang="zh-CN" sz="2000" dirty="0">
              <a:latin typeface="Times New Roman" panose="02020603050405020304" pitchFamily="18" charset="0"/>
              <a:ea typeface="+mj-ea"/>
              <a:cs typeface="Times New Roman" panose="02020603050405020304" pitchFamily="18" charset="0"/>
            </a:endParaRPr>
          </a:p>
        </p:txBody>
      </p:sp>
      <p:pic>
        <p:nvPicPr>
          <p:cNvPr id="6" name="图片 5">
            <a:extLst>
              <a:ext uri="{FF2B5EF4-FFF2-40B4-BE49-F238E27FC236}">
                <a16:creationId xmlns="" xmlns:a16="http://schemas.microsoft.com/office/drawing/2014/main" id="{149AFE35-4832-4F2D-8CB1-80692530B2C2}"/>
              </a:ext>
            </a:extLst>
          </p:cNvPr>
          <p:cNvPicPr>
            <a:picLocks noChangeAspect="1"/>
          </p:cNvPicPr>
          <p:nvPr/>
        </p:nvPicPr>
        <p:blipFill>
          <a:blip r:embed="rId2"/>
          <a:stretch>
            <a:fillRect/>
          </a:stretch>
        </p:blipFill>
        <p:spPr>
          <a:xfrm>
            <a:off x="1271464" y="5088188"/>
            <a:ext cx="5199800" cy="969214"/>
          </a:xfrm>
          <a:prstGeom prst="rect">
            <a:avLst/>
          </a:prstGeom>
        </p:spPr>
      </p:pic>
      <p:pic>
        <p:nvPicPr>
          <p:cNvPr id="7" name="图片 6">
            <a:extLst>
              <a:ext uri="{FF2B5EF4-FFF2-40B4-BE49-F238E27FC236}">
                <a16:creationId xmlns="" xmlns:a16="http://schemas.microsoft.com/office/drawing/2014/main" id="{4C76E6AC-B6B5-4007-9B97-CC3FAAC310DD}"/>
              </a:ext>
            </a:extLst>
          </p:cNvPr>
          <p:cNvPicPr>
            <a:picLocks noChangeAspect="1"/>
          </p:cNvPicPr>
          <p:nvPr/>
        </p:nvPicPr>
        <p:blipFill>
          <a:blip r:embed="rId3"/>
          <a:stretch>
            <a:fillRect/>
          </a:stretch>
        </p:blipFill>
        <p:spPr>
          <a:xfrm>
            <a:off x="7551629" y="4458198"/>
            <a:ext cx="3368911" cy="1599204"/>
          </a:xfrm>
          <a:prstGeom prst="rect">
            <a:avLst/>
          </a:prstGeom>
        </p:spPr>
      </p:pic>
      <p:sp>
        <p:nvSpPr>
          <p:cNvPr id="8" name="灯片编号占位符 7"/>
          <p:cNvSpPr>
            <a:spLocks noGrp="1"/>
          </p:cNvSpPr>
          <p:nvPr>
            <p:ph type="sldNum" sz="quarter" idx="12"/>
          </p:nvPr>
        </p:nvSpPr>
        <p:spPr/>
        <p:txBody>
          <a:bodyPr/>
          <a:lstStyle/>
          <a:p>
            <a:pPr>
              <a:defRPr/>
            </a:pPr>
            <a:fld id="{D94256A8-4F82-40B0-86EC-A0FC779E80A4}" type="slidenum">
              <a:rPr lang="en-US" altLang="zh-CN" smtClean="0"/>
              <a:pPr>
                <a:defRPr/>
              </a:pPr>
              <a:t>12</a:t>
            </a:fld>
            <a:endParaRPr lang="en-US" altLang="zh-CN"/>
          </a:p>
        </p:txBody>
      </p:sp>
    </p:spTree>
    <p:extLst>
      <p:ext uri="{BB962C8B-B14F-4D97-AF65-F5344CB8AC3E}">
        <p14:creationId xmlns="" xmlns:p14="http://schemas.microsoft.com/office/powerpoint/2010/main" val="3417850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 xmlns:a16="http://schemas.microsoft.com/office/drawing/2014/main" id="{02A686CD-3D5E-4A34-AD54-93B5D7044009}"/>
              </a:ext>
            </a:extLst>
          </p:cNvPr>
          <p:cNvSpPr>
            <a:spLocks noGrp="1" noChangeArrowheads="1"/>
          </p:cNvSpPr>
          <p:nvPr>
            <p:ph type="title"/>
          </p:nvPr>
        </p:nvSpPr>
        <p:spPr/>
        <p:txBody>
          <a:bodyPr/>
          <a:lstStyle/>
          <a:p>
            <a:r>
              <a:rPr lang="en-US" altLang="zh-CN" sz="4400" b="1" dirty="0"/>
              <a:t>5.2.3 </a:t>
            </a:r>
            <a:r>
              <a:rPr lang="zh-CN" altLang="en-US" sz="4400" b="1" dirty="0"/>
              <a:t>早期的分组密码</a:t>
            </a:r>
            <a:r>
              <a:rPr lang="en-US" altLang="zh-CN" sz="4400" b="1" dirty="0"/>
              <a:t>——Playfair</a:t>
            </a:r>
            <a:endParaRPr lang="zh-CN" altLang="en-US" dirty="0"/>
          </a:p>
        </p:txBody>
      </p:sp>
      <p:sp>
        <p:nvSpPr>
          <p:cNvPr id="6147" name="内容占位符 2">
            <a:extLst>
              <a:ext uri="{FF2B5EF4-FFF2-40B4-BE49-F238E27FC236}">
                <a16:creationId xmlns="" xmlns:a16="http://schemas.microsoft.com/office/drawing/2014/main" id="{F920488F-7EDC-4E3C-8532-46D1F24ABAA1}"/>
              </a:ext>
            </a:extLst>
          </p:cNvPr>
          <p:cNvSpPr>
            <a:spLocks noGrp="1" noChangeArrowheads="1"/>
          </p:cNvSpPr>
          <p:nvPr>
            <p:ph idx="1"/>
          </p:nvPr>
        </p:nvSpPr>
        <p:spPr>
          <a:xfrm>
            <a:off x="609600" y="1412776"/>
            <a:ext cx="10972800" cy="4530725"/>
          </a:xfrm>
        </p:spPr>
        <p:txBody>
          <a:bodyPr/>
          <a:lstStyle/>
          <a:p>
            <a:pPr>
              <a:lnSpc>
                <a:spcPct val="150000"/>
              </a:lnSpc>
            </a:pPr>
            <a:r>
              <a:rPr lang="zh-CN" altLang="en-US" sz="2400" dirty="0"/>
              <a:t>相对于</a:t>
            </a:r>
            <a:r>
              <a:rPr lang="en-US" altLang="zh-CN" sz="2400" dirty="0"/>
              <a:t>Vigenère</a:t>
            </a:r>
            <a:r>
              <a:rPr lang="zh-CN" altLang="en-US" sz="2400" dirty="0"/>
              <a:t>有本质的提高，因为攻击者收集到的是字母对，分布更分散，解密需要更多的密文。</a:t>
            </a:r>
            <a:endParaRPr lang="en-US" altLang="zh-CN" sz="2400" dirty="0"/>
          </a:p>
          <a:p>
            <a:pPr>
              <a:lnSpc>
                <a:spcPct val="150000"/>
              </a:lnSpc>
            </a:pPr>
            <a:r>
              <a:rPr lang="zh-CN" altLang="en-US" sz="2400" dirty="0"/>
              <a:t>分组密码的输出“随机性”不够：</a:t>
            </a:r>
            <a:endParaRPr lang="en-US" altLang="zh-CN" sz="2400" dirty="0"/>
          </a:p>
          <a:p>
            <a:pPr lvl="1">
              <a:lnSpc>
                <a:spcPct val="150000"/>
              </a:lnSpc>
            </a:pPr>
            <a:r>
              <a:rPr lang="zh-CN" altLang="en-US" sz="2000" dirty="0"/>
              <a:t>改变明文串中的一个字母，密文也只改变一个字母；</a:t>
            </a:r>
            <a:endParaRPr lang="en-US" altLang="zh-CN" sz="2000" dirty="0"/>
          </a:p>
          <a:p>
            <a:pPr lvl="1">
              <a:lnSpc>
                <a:spcPct val="150000"/>
              </a:lnSpc>
            </a:pPr>
            <a:r>
              <a:rPr lang="zh-CN" altLang="en-US" sz="2000" dirty="0"/>
              <a:t>“</a:t>
            </a:r>
            <a:r>
              <a:rPr lang="en-US" altLang="zh-CN" sz="2000" dirty="0" err="1"/>
              <a:t>rd</a:t>
            </a:r>
            <a:r>
              <a:rPr lang="zh-CN" altLang="en-US" sz="2000" dirty="0"/>
              <a:t>”加密为“</a:t>
            </a:r>
            <a:r>
              <a:rPr lang="en-US" altLang="zh-CN" sz="2000" dirty="0"/>
              <a:t>TB</a:t>
            </a:r>
            <a:r>
              <a:rPr lang="zh-CN" altLang="en-US" sz="2000" dirty="0"/>
              <a:t>”，“</a:t>
            </a:r>
            <a:r>
              <a:rPr lang="en-US" altLang="zh-CN" sz="2000" dirty="0"/>
              <a:t>rf</a:t>
            </a:r>
            <a:r>
              <a:rPr lang="zh-CN" altLang="en-US" sz="2000" dirty="0"/>
              <a:t>”加密为“</a:t>
            </a:r>
            <a:r>
              <a:rPr lang="en-US" altLang="zh-CN" sz="2000" dirty="0"/>
              <a:t>OB</a:t>
            </a:r>
            <a:r>
              <a:rPr lang="zh-CN" altLang="en-US" sz="2000" dirty="0"/>
              <a:t>”。</a:t>
            </a:r>
            <a:endParaRPr lang="en-US" altLang="zh-CN" sz="2000" dirty="0"/>
          </a:p>
          <a:p>
            <a:pPr>
              <a:lnSpc>
                <a:spcPct val="150000"/>
              </a:lnSpc>
            </a:pPr>
            <a:r>
              <a:rPr lang="zh-CN" altLang="en-US" sz="2400" dirty="0"/>
              <a:t>期望的结果：输入发生很小的改变，也会完全影响输出：</a:t>
            </a:r>
            <a:endParaRPr lang="en-US" altLang="zh-CN" sz="2400" dirty="0"/>
          </a:p>
          <a:p>
            <a:pPr lvl="1">
              <a:lnSpc>
                <a:spcPct val="150000"/>
              </a:lnSpc>
            </a:pPr>
            <a:r>
              <a:rPr lang="zh-CN" altLang="en-US" sz="2000" dirty="0"/>
              <a:t>改变输入的</a:t>
            </a:r>
            <a:r>
              <a:rPr lang="en-US" altLang="zh-CN" sz="2000" dirty="0"/>
              <a:t>1</a:t>
            </a:r>
            <a:r>
              <a:rPr lang="zh-CN" altLang="en-US" sz="2000" dirty="0"/>
              <a:t>位，输出的一半的位数要发生改变</a:t>
            </a:r>
            <a:endParaRPr lang="en-US" altLang="zh-CN" sz="2000" dirty="0"/>
          </a:p>
          <a:p>
            <a:pPr>
              <a:lnSpc>
                <a:spcPct val="150000"/>
              </a:lnSpc>
            </a:pPr>
            <a:r>
              <a:rPr lang="zh-CN" altLang="en-US" sz="2400" dirty="0"/>
              <a:t>分组长度大于</a:t>
            </a:r>
            <a:r>
              <a:rPr lang="en-US" altLang="zh-CN" sz="2400" dirty="0"/>
              <a:t>2</a:t>
            </a:r>
            <a:r>
              <a:rPr lang="zh-CN" altLang="en-US" sz="2400" dirty="0"/>
              <a:t>个字符可以显著提高分组密码的安全性。</a:t>
            </a:r>
            <a:endParaRPr lang="en-US" altLang="zh-CN" sz="2400" dirty="0"/>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13</a:t>
            </a:fld>
            <a:endParaRPr lang="en-US" altLang="zh-CN"/>
          </a:p>
        </p:txBody>
      </p:sp>
    </p:spTree>
    <p:extLst>
      <p:ext uri="{BB962C8B-B14F-4D97-AF65-F5344CB8AC3E}">
        <p14:creationId xmlns="" xmlns:p14="http://schemas.microsoft.com/office/powerpoint/2010/main" val="373039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53C2A7F-AF16-4B3A-B328-76F1345AD4D1}"/>
              </a:ext>
            </a:extLst>
          </p:cNvPr>
          <p:cNvSpPr>
            <a:spLocks noGrp="1"/>
          </p:cNvSpPr>
          <p:nvPr>
            <p:ph type="title"/>
          </p:nvPr>
        </p:nvSpPr>
        <p:spPr/>
        <p:txBody>
          <a:bodyPr/>
          <a:lstStyle/>
          <a:p>
            <a:r>
              <a:rPr lang="en-US" altLang="zh-CN" sz="4400" b="1" dirty="0"/>
              <a:t>5.2.4 </a:t>
            </a:r>
            <a:r>
              <a:rPr lang="zh-CN" altLang="en-US" sz="4400" b="1" dirty="0"/>
              <a:t>单向函数</a:t>
            </a:r>
          </a:p>
        </p:txBody>
      </p:sp>
      <p:sp>
        <p:nvSpPr>
          <p:cNvPr id="3" name="内容占位符 2">
            <a:extLst>
              <a:ext uri="{FF2B5EF4-FFF2-40B4-BE49-F238E27FC236}">
                <a16:creationId xmlns="" xmlns:a16="http://schemas.microsoft.com/office/drawing/2014/main" id="{25B8CB6B-A0BC-4E24-BF6B-01CD05A0D1A3}"/>
              </a:ext>
            </a:extLst>
          </p:cNvPr>
          <p:cNvSpPr>
            <a:spLocks noGrp="1"/>
          </p:cNvSpPr>
          <p:nvPr>
            <p:ph idx="1"/>
          </p:nvPr>
        </p:nvSpPr>
        <p:spPr>
          <a:xfrm>
            <a:off x="609600" y="1484789"/>
            <a:ext cx="10972800" cy="4530725"/>
          </a:xfrm>
        </p:spPr>
        <p:txBody>
          <a:bodyPr/>
          <a:lstStyle/>
          <a:p>
            <a:pPr>
              <a:lnSpc>
                <a:spcPct val="150000"/>
              </a:lnSpc>
            </a:pPr>
            <a:r>
              <a:rPr lang="zh-CN" altLang="en-US" sz="2400" dirty="0"/>
              <a:t>单向函数可以保护数据的完整性和真实性。</a:t>
            </a:r>
            <a:endParaRPr lang="en-US" altLang="zh-CN" sz="2400" dirty="0"/>
          </a:p>
          <a:p>
            <a:pPr>
              <a:lnSpc>
                <a:spcPct val="150000"/>
              </a:lnSpc>
            </a:pPr>
            <a:r>
              <a:rPr lang="en-US" altLang="zh-CN" sz="2400" dirty="0"/>
              <a:t>19</a:t>
            </a:r>
            <a:r>
              <a:rPr lang="zh-CN" altLang="en-US" sz="2400" dirty="0"/>
              <a:t>世纪发明电报以后，银行将其发展成为电子转账系统。</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银行、电报公司与船舶公司开发了</a:t>
            </a:r>
            <a:r>
              <a:rPr lang="zh-CN" altLang="en-US" sz="2400" dirty="0">
                <a:solidFill>
                  <a:srgbClr val="C00000"/>
                </a:solidFill>
              </a:rPr>
              <a:t>密码本（</a:t>
            </a:r>
            <a:r>
              <a:rPr lang="en-US" altLang="zh-CN" sz="2400" dirty="0">
                <a:solidFill>
                  <a:srgbClr val="C00000"/>
                </a:solidFill>
              </a:rPr>
              <a:t>Code Book</a:t>
            </a:r>
            <a:r>
              <a:rPr lang="zh-CN" altLang="en-US" sz="2400" dirty="0">
                <a:solidFill>
                  <a:srgbClr val="C00000"/>
                </a:solidFill>
              </a:rPr>
              <a:t>）</a:t>
            </a:r>
            <a:r>
              <a:rPr lang="zh-CN" altLang="en-US" sz="2400" dirty="0"/>
              <a:t>，不但可以保护客户的交易，而且可以缩短电报长度。如：将上述文字映射为“</a:t>
            </a:r>
            <a:r>
              <a:rPr lang="en-US" altLang="zh-CN" sz="2400" dirty="0"/>
              <a:t>AFVCT</a:t>
            </a:r>
            <a:r>
              <a:rPr lang="zh-CN" altLang="en-US" sz="2400" dirty="0"/>
              <a:t>”。</a:t>
            </a:r>
            <a:endParaRPr lang="en-US" altLang="zh-CN" sz="2400" dirty="0"/>
          </a:p>
        </p:txBody>
      </p:sp>
      <p:pic>
        <p:nvPicPr>
          <p:cNvPr id="5" name="图片 4">
            <a:extLst>
              <a:ext uri="{FF2B5EF4-FFF2-40B4-BE49-F238E27FC236}">
                <a16:creationId xmlns="" xmlns:a16="http://schemas.microsoft.com/office/drawing/2014/main" id="{F74316B6-526B-4DB0-91DE-256F529D8A6C}"/>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911425" y="2708920"/>
            <a:ext cx="9683555" cy="2016224"/>
          </a:xfrm>
          <a:prstGeom prst="rect">
            <a:avLst/>
          </a:prstGeom>
        </p:spPr>
      </p:pic>
      <p:sp>
        <p:nvSpPr>
          <p:cNvPr id="6" name="灯片编号占位符 5"/>
          <p:cNvSpPr>
            <a:spLocks noGrp="1"/>
          </p:cNvSpPr>
          <p:nvPr>
            <p:ph type="sldNum" sz="quarter" idx="12"/>
          </p:nvPr>
        </p:nvSpPr>
        <p:spPr/>
        <p:txBody>
          <a:bodyPr/>
          <a:lstStyle/>
          <a:p>
            <a:pPr>
              <a:defRPr/>
            </a:pPr>
            <a:fld id="{D94256A8-4F82-40B0-86EC-A0FC779E80A4}" type="slidenum">
              <a:rPr lang="en-US" altLang="zh-CN" smtClean="0"/>
              <a:pPr>
                <a:defRPr/>
              </a:pPr>
              <a:t>14</a:t>
            </a:fld>
            <a:endParaRPr lang="en-US" altLang="zh-CN"/>
          </a:p>
        </p:txBody>
      </p:sp>
    </p:spTree>
    <p:extLst>
      <p:ext uri="{BB962C8B-B14F-4D97-AF65-F5344CB8AC3E}">
        <p14:creationId xmlns="" xmlns:p14="http://schemas.microsoft.com/office/powerpoint/2010/main" val="3612905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53C2A7F-AF16-4B3A-B328-76F1345AD4D1}"/>
              </a:ext>
            </a:extLst>
          </p:cNvPr>
          <p:cNvSpPr>
            <a:spLocks noGrp="1"/>
          </p:cNvSpPr>
          <p:nvPr>
            <p:ph type="title"/>
          </p:nvPr>
        </p:nvSpPr>
        <p:spPr/>
        <p:txBody>
          <a:bodyPr/>
          <a:lstStyle/>
          <a:p>
            <a:r>
              <a:rPr lang="en-US" altLang="zh-CN" sz="4400" b="1" dirty="0"/>
              <a:t>5.2.4 </a:t>
            </a:r>
            <a:r>
              <a:rPr lang="zh-CN" altLang="en-US" sz="4400" b="1" dirty="0"/>
              <a:t>单向函数</a:t>
            </a:r>
          </a:p>
        </p:txBody>
      </p:sp>
      <p:sp>
        <p:nvSpPr>
          <p:cNvPr id="3" name="内容占位符 2">
            <a:extLst>
              <a:ext uri="{FF2B5EF4-FFF2-40B4-BE49-F238E27FC236}">
                <a16:creationId xmlns="" xmlns:a16="http://schemas.microsoft.com/office/drawing/2014/main" id="{25B8CB6B-A0BC-4E24-BF6B-01CD05A0D1A3}"/>
              </a:ext>
            </a:extLst>
          </p:cNvPr>
          <p:cNvSpPr>
            <a:spLocks noGrp="1"/>
          </p:cNvSpPr>
          <p:nvPr>
            <p:ph idx="1"/>
          </p:nvPr>
        </p:nvSpPr>
        <p:spPr>
          <a:xfrm>
            <a:off x="609600" y="1345148"/>
            <a:ext cx="10972800" cy="4530725"/>
          </a:xfrm>
        </p:spPr>
        <p:txBody>
          <a:bodyPr/>
          <a:lstStyle/>
          <a:p>
            <a:pPr>
              <a:lnSpc>
                <a:spcPct val="150000"/>
              </a:lnSpc>
            </a:pPr>
            <a:r>
              <a:rPr lang="en-US" altLang="zh-CN" sz="2800" dirty="0"/>
              <a:t>20</a:t>
            </a:r>
            <a:r>
              <a:rPr lang="zh-CN" altLang="en-US" sz="2800" dirty="0"/>
              <a:t>世纪</a:t>
            </a:r>
            <a:r>
              <a:rPr lang="en-US" altLang="zh-CN" sz="2800" dirty="0"/>
              <a:t>20</a:t>
            </a:r>
            <a:r>
              <a:rPr lang="zh-CN" altLang="en-US" sz="2800" dirty="0"/>
              <a:t>年代，出现了转轮机，一种可以生成非常长的伪随机序列、再与明文组合以生成密文的机械加密设备。</a:t>
            </a:r>
            <a:endParaRPr lang="en-US" altLang="zh-CN" sz="2800" dirty="0"/>
          </a:p>
          <a:p>
            <a:pPr>
              <a:lnSpc>
                <a:spcPct val="150000"/>
              </a:lnSpc>
            </a:pPr>
            <a:r>
              <a:rPr lang="zh-CN" altLang="en-US" sz="2800" dirty="0">
                <a:solidFill>
                  <a:srgbClr val="C00000"/>
                </a:solidFill>
              </a:rPr>
              <a:t>机械密码流</a:t>
            </a:r>
            <a:r>
              <a:rPr lang="zh-CN" altLang="en-US" sz="2800" dirty="0"/>
              <a:t>和</a:t>
            </a:r>
            <a:r>
              <a:rPr lang="zh-CN" altLang="en-US" sz="2800" dirty="0">
                <a:solidFill>
                  <a:srgbClr val="C00000"/>
                </a:solidFill>
              </a:rPr>
              <a:t>密码本</a:t>
            </a:r>
            <a:r>
              <a:rPr lang="zh-CN" altLang="en-US" sz="2800" dirty="0"/>
              <a:t>都不能保护消息的真实性。</a:t>
            </a:r>
            <a:endParaRPr lang="en-US" altLang="zh-CN" sz="2800" dirty="0"/>
          </a:p>
          <a:p>
            <a:pPr>
              <a:lnSpc>
                <a:spcPct val="150000"/>
              </a:lnSpc>
            </a:pPr>
            <a:r>
              <a:rPr lang="zh-CN" altLang="en-US" sz="2800" dirty="0"/>
              <a:t>出现一项关键性的革新，即通过把密码组加起来得到一个测试密钥来实现</a:t>
            </a:r>
            <a:r>
              <a:rPr lang="zh-CN" altLang="en-US" sz="2800" dirty="0">
                <a:solidFill>
                  <a:srgbClr val="C00000"/>
                </a:solidFill>
              </a:rPr>
              <a:t>单向编码</a:t>
            </a:r>
            <a:r>
              <a:rPr lang="zh-CN" altLang="en-US" sz="2800" dirty="0"/>
              <a:t>（哈希函数）。</a:t>
            </a:r>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15</a:t>
            </a:fld>
            <a:endParaRPr lang="en-US" altLang="zh-CN"/>
          </a:p>
        </p:txBody>
      </p:sp>
    </p:spTree>
    <p:extLst>
      <p:ext uri="{BB962C8B-B14F-4D97-AF65-F5344CB8AC3E}">
        <p14:creationId xmlns="" xmlns:p14="http://schemas.microsoft.com/office/powerpoint/2010/main" val="47492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53C2A7F-AF16-4B3A-B328-76F1345AD4D1}"/>
              </a:ext>
            </a:extLst>
          </p:cNvPr>
          <p:cNvSpPr>
            <a:spLocks noGrp="1"/>
          </p:cNvSpPr>
          <p:nvPr>
            <p:ph type="title"/>
          </p:nvPr>
        </p:nvSpPr>
        <p:spPr/>
        <p:txBody>
          <a:bodyPr/>
          <a:lstStyle/>
          <a:p>
            <a:r>
              <a:rPr lang="en-US" altLang="zh-CN" b="1" dirty="0"/>
              <a:t>5.2.4 </a:t>
            </a:r>
            <a:r>
              <a:rPr lang="zh-CN" altLang="en-US" b="1" dirty="0"/>
              <a:t>单向函数</a:t>
            </a:r>
          </a:p>
        </p:txBody>
      </p:sp>
      <p:sp>
        <p:nvSpPr>
          <p:cNvPr id="3" name="内容占位符 2">
            <a:extLst>
              <a:ext uri="{FF2B5EF4-FFF2-40B4-BE49-F238E27FC236}">
                <a16:creationId xmlns="" xmlns:a16="http://schemas.microsoft.com/office/drawing/2014/main" id="{25B8CB6B-A0BC-4E24-BF6B-01CD05A0D1A3}"/>
              </a:ext>
            </a:extLst>
          </p:cNvPr>
          <p:cNvSpPr>
            <a:spLocks noGrp="1"/>
          </p:cNvSpPr>
          <p:nvPr>
            <p:ph idx="1"/>
          </p:nvPr>
        </p:nvSpPr>
        <p:spPr>
          <a:xfrm>
            <a:off x="537592" y="1268765"/>
            <a:ext cx="11175032" cy="4819781"/>
          </a:xfrm>
        </p:spPr>
        <p:txBody>
          <a:bodyPr wrap="square">
            <a:spAutoFit/>
          </a:bodyPr>
          <a:lstStyle/>
          <a:p>
            <a:pPr marL="0" indent="0">
              <a:lnSpc>
                <a:spcPct val="150000"/>
              </a:lnSpc>
              <a:buNone/>
            </a:pPr>
            <a:r>
              <a:rPr lang="zh-CN" altLang="en-US" sz="2400" b="1" dirty="0">
                <a:solidFill>
                  <a:srgbClr val="C00000"/>
                </a:solidFill>
              </a:rPr>
              <a:t>实例</a:t>
            </a:r>
            <a:endParaRPr lang="en-US" altLang="zh-CN" sz="2400" b="1" dirty="0">
              <a:solidFill>
                <a:srgbClr val="C00000"/>
              </a:solidFill>
            </a:endParaRPr>
          </a:p>
          <a:p>
            <a:pPr>
              <a:lnSpc>
                <a:spcPct val="150000"/>
              </a:lnSpc>
            </a:pPr>
            <a:r>
              <a:rPr lang="zh-CN" altLang="en-US" sz="2400" dirty="0"/>
              <a:t>假设银行的密码本上有一个数字表格对应支付数额。验证一桩</a:t>
            </a:r>
            <a:r>
              <a:rPr lang="en-US" altLang="zh-CN" sz="2400" dirty="0"/>
              <a:t>376 514</a:t>
            </a:r>
            <a:r>
              <a:rPr lang="zh-CN" altLang="en-US" sz="2400" dirty="0"/>
              <a:t>英镑的交易：把</a:t>
            </a:r>
            <a:r>
              <a:rPr lang="en-US" altLang="zh-CN" sz="2400" dirty="0"/>
              <a:t>53(</a:t>
            </a:r>
            <a:r>
              <a:rPr lang="zh-CN" altLang="en-US" sz="2400" dirty="0"/>
              <a:t>不足百万</a:t>
            </a:r>
            <a:r>
              <a:rPr lang="en-US" altLang="zh-CN" sz="2400" dirty="0"/>
              <a:t>)</a:t>
            </a:r>
            <a:r>
              <a:rPr lang="zh-CN" altLang="en-US" sz="2400" dirty="0"/>
              <a:t>、</a:t>
            </a:r>
            <a:r>
              <a:rPr lang="en-US" altLang="zh-CN" sz="2400" dirty="0"/>
              <a:t>54(300 000)</a:t>
            </a:r>
            <a:r>
              <a:rPr lang="zh-CN" altLang="en-US" sz="2400" dirty="0"/>
              <a:t>、</a:t>
            </a:r>
            <a:r>
              <a:rPr lang="en-US" altLang="zh-CN" sz="2400" dirty="0"/>
              <a:t>29(70 000)</a:t>
            </a:r>
            <a:r>
              <a:rPr lang="zh-CN" altLang="en-US" sz="2400" dirty="0"/>
              <a:t>和</a:t>
            </a:r>
            <a:r>
              <a:rPr lang="en-US" altLang="zh-CN" sz="2400" dirty="0"/>
              <a:t>71(6000)</a:t>
            </a:r>
            <a:r>
              <a:rPr lang="zh-CN" altLang="en-US" sz="2400" dirty="0"/>
              <a:t>加起来，得到测试密钥</a:t>
            </a:r>
            <a:r>
              <a:rPr lang="en-US" altLang="zh-CN" sz="2400" dirty="0"/>
              <a:t>207</a:t>
            </a:r>
            <a:r>
              <a:rPr lang="zh-CN" altLang="en-US" sz="2400" dirty="0"/>
              <a:t>。</a:t>
            </a: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更完善的系统中，密码组的长度通常是</a:t>
            </a:r>
            <a:r>
              <a:rPr lang="en-US" altLang="zh-CN" sz="2400" dirty="0"/>
              <a:t>4</a:t>
            </a:r>
            <a:r>
              <a:rPr lang="zh-CN" altLang="en-US" sz="2400" dirty="0"/>
              <a:t>，为增加攻击者重建表格的难度，测试密钥是压缩的。</a:t>
            </a:r>
            <a:endParaRPr lang="en-US" altLang="zh-CN" sz="2400" dirty="0"/>
          </a:p>
        </p:txBody>
      </p:sp>
      <p:pic>
        <p:nvPicPr>
          <p:cNvPr id="5" name="图片 4">
            <a:extLst>
              <a:ext uri="{FF2B5EF4-FFF2-40B4-BE49-F238E27FC236}">
                <a16:creationId xmlns="" xmlns:a16="http://schemas.microsoft.com/office/drawing/2014/main" id="{A70879FB-8B9E-49CF-9BBE-ED085BCC1F73}"/>
              </a:ext>
            </a:extLst>
          </p:cNvPr>
          <p:cNvPicPr>
            <a:picLocks noChangeAspect="1"/>
          </p:cNvPicPr>
          <p:nvPr/>
        </p:nvPicPr>
        <p:blipFill>
          <a:blip r:embed="rId2"/>
          <a:stretch>
            <a:fillRect/>
          </a:stretch>
        </p:blipFill>
        <p:spPr>
          <a:xfrm>
            <a:off x="3215680" y="3116382"/>
            <a:ext cx="7590333" cy="1754518"/>
          </a:xfrm>
          <a:prstGeom prst="rect">
            <a:avLst/>
          </a:prstGeom>
        </p:spPr>
      </p:pic>
      <p:sp>
        <p:nvSpPr>
          <p:cNvPr id="6" name="灯片编号占位符 5"/>
          <p:cNvSpPr>
            <a:spLocks noGrp="1"/>
          </p:cNvSpPr>
          <p:nvPr>
            <p:ph type="sldNum" sz="quarter" idx="12"/>
          </p:nvPr>
        </p:nvSpPr>
        <p:spPr/>
        <p:txBody>
          <a:bodyPr/>
          <a:lstStyle/>
          <a:p>
            <a:pPr>
              <a:defRPr/>
            </a:pPr>
            <a:fld id="{D94256A8-4F82-40B0-86EC-A0FC779E80A4}" type="slidenum">
              <a:rPr lang="en-US" altLang="zh-CN" smtClean="0"/>
              <a:pPr>
                <a:defRPr/>
              </a:pPr>
              <a:t>16</a:t>
            </a:fld>
            <a:endParaRPr lang="en-US" altLang="zh-CN"/>
          </a:p>
        </p:txBody>
      </p:sp>
    </p:spTree>
    <p:extLst>
      <p:ext uri="{BB962C8B-B14F-4D97-AF65-F5344CB8AC3E}">
        <p14:creationId xmlns="" xmlns:p14="http://schemas.microsoft.com/office/powerpoint/2010/main" val="3905651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86EC54E-8638-4DD0-B1F0-D52B1098D20A}"/>
              </a:ext>
            </a:extLst>
          </p:cNvPr>
          <p:cNvSpPr>
            <a:spLocks noGrp="1"/>
          </p:cNvSpPr>
          <p:nvPr>
            <p:ph type="title"/>
          </p:nvPr>
        </p:nvSpPr>
        <p:spPr/>
        <p:txBody>
          <a:bodyPr/>
          <a:lstStyle/>
          <a:p>
            <a:r>
              <a:rPr lang="en-US" altLang="zh-CN" sz="4400" b="1" dirty="0"/>
              <a:t>5.2.5 </a:t>
            </a:r>
            <a:r>
              <a:rPr lang="zh-CN" altLang="en-US" sz="4400" b="1" dirty="0"/>
              <a:t>非对称原语</a:t>
            </a:r>
          </a:p>
        </p:txBody>
      </p:sp>
      <p:sp>
        <p:nvSpPr>
          <p:cNvPr id="3" name="内容占位符 2">
            <a:extLst>
              <a:ext uri="{FF2B5EF4-FFF2-40B4-BE49-F238E27FC236}">
                <a16:creationId xmlns="" xmlns:a16="http://schemas.microsoft.com/office/drawing/2014/main" id="{6DD35CD9-21F6-431F-A975-8D3602FC0127}"/>
              </a:ext>
            </a:extLst>
          </p:cNvPr>
          <p:cNvSpPr>
            <a:spLocks noGrp="1"/>
          </p:cNvSpPr>
          <p:nvPr>
            <p:ph idx="1"/>
          </p:nvPr>
        </p:nvSpPr>
        <p:spPr/>
        <p:txBody>
          <a:bodyPr/>
          <a:lstStyle/>
          <a:p>
            <a:r>
              <a:rPr lang="zh-CN" altLang="en-US" sz="2800" dirty="0"/>
              <a:t>有些系统是非对称的，系统中使用不同的密钥实现加密和解密。</a:t>
            </a:r>
            <a:endParaRPr lang="en-US" altLang="zh-CN" sz="2800" dirty="0"/>
          </a:p>
          <a:p>
            <a:pPr lvl="1"/>
            <a:r>
              <a:rPr lang="zh-CN" altLang="en-US" sz="2400" dirty="0"/>
              <a:t>在网页公布一个公钥，别人用该公钥加密给其消息，网页所有者可以使用私钥对消息进行解密。</a:t>
            </a:r>
            <a:endParaRPr lang="en-US" altLang="zh-CN" sz="2400" dirty="0"/>
          </a:p>
          <a:p>
            <a:pPr lvl="1"/>
            <a:r>
              <a:rPr lang="zh-CN" altLang="en-US" sz="2400" dirty="0"/>
              <a:t>计算机出现之前的实例：邮政服务。</a:t>
            </a:r>
            <a:endParaRPr lang="en-US" altLang="zh-CN" sz="2400" dirty="0"/>
          </a:p>
          <a:p>
            <a:pPr lvl="1"/>
            <a:endParaRPr lang="en-US" altLang="zh-CN" sz="2400" dirty="0"/>
          </a:p>
          <a:p>
            <a:r>
              <a:rPr lang="zh-CN" altLang="en-US" sz="2800" dirty="0"/>
              <a:t>数字签名</a:t>
            </a:r>
            <a:endParaRPr lang="en-US" altLang="zh-CN" sz="2800" dirty="0"/>
          </a:p>
          <a:p>
            <a:pPr lvl="1"/>
            <a:r>
              <a:rPr lang="zh-CN" altLang="en-US" sz="2400" dirty="0"/>
              <a:t>使用私钥对信息进行签名，别人用公钥校验消息</a:t>
            </a:r>
            <a:endParaRPr lang="en-US" altLang="zh-CN" sz="2400" dirty="0"/>
          </a:p>
          <a:p>
            <a:pPr lvl="1"/>
            <a:r>
              <a:rPr lang="zh-CN" altLang="en-US" sz="2400" dirty="0"/>
              <a:t>手印或图章</a:t>
            </a:r>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17</a:t>
            </a:fld>
            <a:endParaRPr lang="en-US" altLang="zh-CN"/>
          </a:p>
        </p:txBody>
      </p:sp>
    </p:spTree>
    <p:extLst>
      <p:ext uri="{BB962C8B-B14F-4D97-AF65-F5344CB8AC3E}">
        <p14:creationId xmlns="" xmlns:p14="http://schemas.microsoft.com/office/powerpoint/2010/main" val="1576916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FC328F7-2F55-4E56-A1D6-A028300A4C4F}"/>
              </a:ext>
            </a:extLst>
          </p:cNvPr>
          <p:cNvSpPr>
            <a:spLocks noGrp="1"/>
          </p:cNvSpPr>
          <p:nvPr>
            <p:ph type="title"/>
          </p:nvPr>
        </p:nvSpPr>
        <p:spPr/>
        <p:txBody>
          <a:bodyPr/>
          <a:lstStyle/>
          <a:p>
            <a:r>
              <a:rPr lang="en-US" altLang="zh-CN" sz="4400" b="1" dirty="0"/>
              <a:t>5.3 </a:t>
            </a:r>
            <a:r>
              <a:rPr lang="zh-CN" altLang="en-US" sz="4400" b="1" dirty="0"/>
              <a:t>随机预言模型</a:t>
            </a:r>
          </a:p>
        </p:txBody>
      </p:sp>
      <p:sp>
        <p:nvSpPr>
          <p:cNvPr id="3" name="内容占位符 2">
            <a:extLst>
              <a:ext uri="{FF2B5EF4-FFF2-40B4-BE49-F238E27FC236}">
                <a16:creationId xmlns="" xmlns:a16="http://schemas.microsoft.com/office/drawing/2014/main" id="{90DB026D-45D7-4B2F-B28E-6D9EC28D44F4}"/>
              </a:ext>
            </a:extLst>
          </p:cNvPr>
          <p:cNvSpPr>
            <a:spLocks noGrp="1"/>
          </p:cNvSpPr>
          <p:nvPr>
            <p:ph idx="1"/>
          </p:nvPr>
        </p:nvSpPr>
        <p:spPr>
          <a:xfrm>
            <a:off x="551388" y="1959850"/>
            <a:ext cx="8208913" cy="3010055"/>
          </a:xfrm>
        </p:spPr>
        <p:txBody>
          <a:bodyPr wrap="square">
            <a:spAutoFit/>
          </a:bodyPr>
          <a:lstStyle/>
          <a:p>
            <a:pPr marL="0" indent="0">
              <a:lnSpc>
                <a:spcPct val="150000"/>
              </a:lnSpc>
              <a:buNone/>
            </a:pPr>
            <a:r>
              <a:rPr lang="zh-CN" altLang="en-US" sz="2400" dirty="0"/>
              <a:t>把随机预言看成坐在黑盒子里的小精灵，黑盒子有一些物理随机数源和存储方法</a:t>
            </a:r>
            <a:r>
              <a:rPr lang="en-US" altLang="zh-CN" sz="2400" dirty="0"/>
              <a:t>(</a:t>
            </a:r>
            <a:r>
              <a:rPr lang="zh-CN" altLang="en-US" sz="2400" dirty="0"/>
              <a:t>分别是骰子和卷轴纸</a:t>
            </a:r>
            <a:r>
              <a:rPr lang="en-US" altLang="zh-CN" sz="2400" dirty="0"/>
              <a:t>)</a:t>
            </a:r>
            <a:r>
              <a:rPr lang="zh-CN" altLang="en-US" sz="2400" dirty="0"/>
              <a:t>，小精灵接受特定的输入：</a:t>
            </a:r>
            <a:endParaRPr lang="en-US" altLang="zh-CN" sz="2400" dirty="0"/>
          </a:p>
          <a:p>
            <a:pPr>
              <a:lnSpc>
                <a:spcPct val="150000"/>
              </a:lnSpc>
            </a:pPr>
            <a:r>
              <a:rPr lang="zh-CN" altLang="en-US" sz="2400" dirty="0"/>
              <a:t>以前对该输入进行过应答，从卷轴纸找到答案然后回答；</a:t>
            </a:r>
            <a:endParaRPr lang="en-US" altLang="zh-CN" sz="2400" dirty="0"/>
          </a:p>
          <a:p>
            <a:pPr>
              <a:lnSpc>
                <a:spcPct val="150000"/>
              </a:lnSpc>
            </a:pPr>
            <a:r>
              <a:rPr lang="zh-CN" altLang="en-US" sz="2400" dirty="0"/>
              <a:t>反之，通过掷骰子的方法生成随机数来回答。</a:t>
            </a:r>
          </a:p>
        </p:txBody>
      </p:sp>
      <p:pic>
        <p:nvPicPr>
          <p:cNvPr id="5" name="图片 4">
            <a:extLst>
              <a:ext uri="{FF2B5EF4-FFF2-40B4-BE49-F238E27FC236}">
                <a16:creationId xmlns="" xmlns:a16="http://schemas.microsoft.com/office/drawing/2014/main" id="{69CD3804-968B-4D93-88F9-73E2D7577E15}"/>
              </a:ext>
            </a:extLst>
          </p:cNvPr>
          <p:cNvPicPr>
            <a:picLocks noChangeAspect="1"/>
          </p:cNvPicPr>
          <p:nvPr/>
        </p:nvPicPr>
        <p:blipFill>
          <a:blip r:embed="rId2"/>
          <a:stretch>
            <a:fillRect/>
          </a:stretch>
        </p:blipFill>
        <p:spPr>
          <a:xfrm>
            <a:off x="8675769" y="1727223"/>
            <a:ext cx="2906635" cy="3429969"/>
          </a:xfrm>
          <a:prstGeom prst="rect">
            <a:avLst/>
          </a:prstGeom>
        </p:spPr>
      </p:pic>
      <p:sp>
        <p:nvSpPr>
          <p:cNvPr id="6" name="灯片编号占位符 5"/>
          <p:cNvSpPr>
            <a:spLocks noGrp="1"/>
          </p:cNvSpPr>
          <p:nvPr>
            <p:ph type="sldNum" sz="quarter" idx="12"/>
          </p:nvPr>
        </p:nvSpPr>
        <p:spPr/>
        <p:txBody>
          <a:bodyPr/>
          <a:lstStyle/>
          <a:p>
            <a:pPr>
              <a:defRPr/>
            </a:pPr>
            <a:fld id="{D94256A8-4F82-40B0-86EC-A0FC779E80A4}" type="slidenum">
              <a:rPr lang="en-US" altLang="zh-CN" smtClean="0"/>
              <a:pPr>
                <a:defRPr/>
              </a:pPr>
              <a:t>18</a:t>
            </a:fld>
            <a:endParaRPr lang="en-US" altLang="zh-CN"/>
          </a:p>
        </p:txBody>
      </p:sp>
    </p:spTree>
    <p:extLst>
      <p:ext uri="{BB962C8B-B14F-4D97-AF65-F5344CB8AC3E}">
        <p14:creationId xmlns="" xmlns:p14="http://schemas.microsoft.com/office/powerpoint/2010/main" val="1287786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949274C-A0CA-4FA4-97E0-430781CDE9EB}"/>
              </a:ext>
            </a:extLst>
          </p:cNvPr>
          <p:cNvSpPr>
            <a:spLocks noGrp="1"/>
          </p:cNvSpPr>
          <p:nvPr>
            <p:ph type="title"/>
          </p:nvPr>
        </p:nvSpPr>
        <p:spPr/>
        <p:txBody>
          <a:bodyPr/>
          <a:lstStyle/>
          <a:p>
            <a:r>
              <a:rPr lang="en-US" altLang="zh-CN" sz="4400" b="1" dirty="0"/>
              <a:t>5.3.1 </a:t>
            </a:r>
            <a:r>
              <a:rPr lang="zh-CN" altLang="en-US" sz="4400" b="1" dirty="0"/>
              <a:t>随机函数：哈希函数</a:t>
            </a:r>
          </a:p>
        </p:txBody>
      </p:sp>
      <p:sp>
        <p:nvSpPr>
          <p:cNvPr id="3" name="内容占位符 2">
            <a:extLst>
              <a:ext uri="{FF2B5EF4-FFF2-40B4-BE49-F238E27FC236}">
                <a16:creationId xmlns="" xmlns:a16="http://schemas.microsoft.com/office/drawing/2014/main" id="{7B61742B-67EB-47BE-A7D4-7B6E4549A373}"/>
              </a:ext>
            </a:extLst>
          </p:cNvPr>
          <p:cNvSpPr>
            <a:spLocks noGrp="1"/>
          </p:cNvSpPr>
          <p:nvPr>
            <p:ph idx="1"/>
          </p:nvPr>
        </p:nvSpPr>
        <p:spPr/>
        <p:txBody>
          <a:bodyPr/>
          <a:lstStyle/>
          <a:p>
            <a:pPr>
              <a:lnSpc>
                <a:spcPct val="150000"/>
              </a:lnSpc>
            </a:pPr>
            <a:r>
              <a:rPr lang="zh-CN" altLang="en-US" sz="2400" dirty="0"/>
              <a:t>接收任意长度的输入串，输出固定长度的随机字符串。</a:t>
            </a:r>
            <a:endParaRPr lang="en-US" altLang="zh-CN" sz="2400" dirty="0"/>
          </a:p>
          <a:p>
            <a:pPr>
              <a:lnSpc>
                <a:spcPct val="150000"/>
              </a:lnSpc>
            </a:pPr>
            <a:r>
              <a:rPr lang="zh-CN" altLang="en-US" sz="2400" dirty="0"/>
              <a:t>随机函数是为单向函数建立的模型，也称为加密哈希函数。</a:t>
            </a:r>
            <a:endParaRPr lang="en-US" altLang="zh-CN" sz="2400" dirty="0"/>
          </a:p>
          <a:p>
            <a:pPr>
              <a:lnSpc>
                <a:spcPct val="150000"/>
              </a:lnSpc>
            </a:pPr>
            <a:r>
              <a:rPr lang="zh-CN" altLang="en-US" sz="2400" dirty="0"/>
              <a:t>在计算机系统中用于密码的单向加密。</a:t>
            </a:r>
            <a:endParaRPr lang="en-US" altLang="zh-CN" sz="2400" dirty="0"/>
          </a:p>
          <a:p>
            <a:pPr>
              <a:lnSpc>
                <a:spcPct val="150000"/>
              </a:lnSpc>
            </a:pPr>
            <a:r>
              <a:rPr lang="zh-CN" altLang="en-US" sz="2400" dirty="0"/>
              <a:t>哈希值还用作一种检测文件完整性的方法，因为文件损坏会导致哈希值改变。</a:t>
            </a:r>
            <a:endParaRPr lang="en-US" altLang="zh-CN" sz="2400" dirty="0"/>
          </a:p>
          <a:p>
            <a:pPr>
              <a:lnSpc>
                <a:spcPct val="150000"/>
              </a:lnSpc>
            </a:pPr>
            <a:r>
              <a:rPr lang="zh-CN" altLang="en-US" sz="2400" dirty="0"/>
              <a:t>在消息类应用程序中，哈希值也称为消息摘要，可代表消息本身：</a:t>
            </a:r>
            <a:endParaRPr lang="en-US" altLang="zh-CN" sz="2400" dirty="0"/>
          </a:p>
          <a:p>
            <a:pPr lvl="1">
              <a:lnSpc>
                <a:spcPct val="150000"/>
              </a:lnSpc>
            </a:pPr>
            <a:r>
              <a:rPr lang="zh-CN" altLang="en-US" sz="2000" dirty="0"/>
              <a:t>需要证明某日期之前拥有某电子文档，但文档需要保密，可将它的消息摘要提交给在线时间戳服务</a:t>
            </a:r>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19</a:t>
            </a:fld>
            <a:endParaRPr lang="en-US" altLang="zh-CN"/>
          </a:p>
        </p:txBody>
      </p:sp>
    </p:spTree>
    <p:extLst>
      <p:ext uri="{BB962C8B-B14F-4D97-AF65-F5344CB8AC3E}">
        <p14:creationId xmlns="" xmlns:p14="http://schemas.microsoft.com/office/powerpoint/2010/main" val="1380002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 xmlns:a16="http://schemas.microsoft.com/office/drawing/2014/main" id="{582091FC-A41E-4328-9DD2-3976D102084C}"/>
              </a:ext>
            </a:extLst>
          </p:cNvPr>
          <p:cNvSpPr>
            <a:spLocks noGrp="1" noChangeArrowheads="1"/>
          </p:cNvSpPr>
          <p:nvPr>
            <p:ph type="title"/>
          </p:nvPr>
        </p:nvSpPr>
        <p:spPr/>
        <p:txBody>
          <a:bodyPr/>
          <a:lstStyle/>
          <a:p>
            <a:pPr eaLnBrk="1" hangingPunct="1"/>
            <a:r>
              <a:rPr lang="zh-CN" altLang="en-US" b="1"/>
              <a:t>提纲</a:t>
            </a:r>
          </a:p>
        </p:txBody>
      </p:sp>
      <p:sp>
        <p:nvSpPr>
          <p:cNvPr id="5123" name="内容占位符 1">
            <a:extLst>
              <a:ext uri="{FF2B5EF4-FFF2-40B4-BE49-F238E27FC236}">
                <a16:creationId xmlns="" xmlns:a16="http://schemas.microsoft.com/office/drawing/2014/main" id="{FEA77DA0-3AFA-4FE1-B7A4-FE8721A704B3}"/>
              </a:ext>
            </a:extLst>
          </p:cNvPr>
          <p:cNvSpPr>
            <a:spLocks noGrp="1" noChangeArrowheads="1"/>
          </p:cNvSpPr>
          <p:nvPr>
            <p:ph idx="1"/>
          </p:nvPr>
        </p:nvSpPr>
        <p:spPr>
          <a:xfrm>
            <a:off x="2424116" y="1196981"/>
            <a:ext cx="5989637" cy="4176713"/>
          </a:xfrm>
        </p:spPr>
        <p:txBody>
          <a:bodyPr/>
          <a:lstStyle/>
          <a:p>
            <a:r>
              <a:rPr lang="en-US" altLang="zh-CN" sz="3200" b="1" dirty="0"/>
              <a:t>5.1 </a:t>
            </a:r>
            <a:r>
              <a:rPr lang="zh-CN" altLang="en-US" sz="3200" b="1" dirty="0"/>
              <a:t>引言</a:t>
            </a:r>
            <a:endParaRPr lang="en-US" altLang="zh-CN" sz="3200" b="1" dirty="0"/>
          </a:p>
          <a:p>
            <a:r>
              <a:rPr lang="en-US" altLang="zh-CN" sz="3200" b="1" dirty="0"/>
              <a:t>5.2</a:t>
            </a:r>
            <a:r>
              <a:rPr lang="zh-CN" altLang="en-US" sz="3200" b="1" dirty="0"/>
              <a:t> 历史背景</a:t>
            </a:r>
            <a:endParaRPr lang="en-US" altLang="zh-CN" sz="3200" b="1" dirty="0"/>
          </a:p>
          <a:p>
            <a:r>
              <a:rPr lang="en-US" altLang="zh-CN" sz="3200" b="1" dirty="0"/>
              <a:t>5.3 </a:t>
            </a:r>
            <a:r>
              <a:rPr lang="zh-CN" altLang="en-US" sz="3200" b="1" dirty="0"/>
              <a:t>随机预言模型</a:t>
            </a:r>
            <a:endParaRPr lang="en-US" altLang="zh-CN" sz="3200" b="1" dirty="0"/>
          </a:p>
          <a:p>
            <a:r>
              <a:rPr lang="en-US" altLang="zh-CN" sz="3200" b="1" dirty="0"/>
              <a:t>5.4 </a:t>
            </a:r>
            <a:r>
              <a:rPr lang="zh-CN" altLang="en-US" sz="3200" b="1" dirty="0"/>
              <a:t>对称加密原语</a:t>
            </a:r>
            <a:endParaRPr lang="en-US" altLang="zh-CN" sz="3200" b="1" dirty="0"/>
          </a:p>
          <a:p>
            <a:r>
              <a:rPr lang="en-US" altLang="zh-CN" sz="3200" b="1" dirty="0"/>
              <a:t>5.5 </a:t>
            </a:r>
            <a:r>
              <a:rPr lang="zh-CN" altLang="en-US" sz="3200" b="1" dirty="0"/>
              <a:t>操作模式</a:t>
            </a:r>
            <a:endParaRPr lang="en-US" altLang="zh-CN" sz="3200" b="1" dirty="0"/>
          </a:p>
          <a:p>
            <a:r>
              <a:rPr lang="en-US" altLang="zh-CN" sz="3200" b="1" dirty="0"/>
              <a:t>5.6 </a:t>
            </a:r>
            <a:r>
              <a:rPr lang="zh-CN" altLang="en-US" sz="3200" b="1" dirty="0"/>
              <a:t>哈希函数</a:t>
            </a:r>
            <a:endParaRPr lang="en-US" altLang="zh-CN" sz="3200" b="1" dirty="0"/>
          </a:p>
          <a:p>
            <a:r>
              <a:rPr lang="en-US" altLang="zh-CN" sz="3200" b="1" dirty="0"/>
              <a:t>5.7 </a:t>
            </a:r>
            <a:r>
              <a:rPr lang="zh-CN" altLang="en-US" sz="3200" b="1" dirty="0"/>
              <a:t>非对称加密原语</a:t>
            </a:r>
            <a:endParaRPr lang="en-US" altLang="zh-CN" sz="3200" b="1" dirty="0"/>
          </a:p>
          <a:p>
            <a:endParaRPr lang="zh-CN" altLang="en-US" sz="3200" b="1" dirty="0"/>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2</a:t>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71A6FBC-0EBA-4982-9668-8FE1C6EBFD9E}"/>
              </a:ext>
            </a:extLst>
          </p:cNvPr>
          <p:cNvSpPr>
            <a:spLocks noGrp="1"/>
          </p:cNvSpPr>
          <p:nvPr>
            <p:ph type="title"/>
          </p:nvPr>
        </p:nvSpPr>
        <p:spPr/>
        <p:txBody>
          <a:bodyPr/>
          <a:lstStyle/>
          <a:p>
            <a:r>
              <a:rPr lang="en-US" altLang="zh-CN" sz="4400" b="1" dirty="0"/>
              <a:t>5.3.1 </a:t>
            </a:r>
            <a:r>
              <a:rPr lang="zh-CN" altLang="en-US" sz="4400" b="1" dirty="0"/>
              <a:t>随机函数：哈希函数</a:t>
            </a:r>
          </a:p>
        </p:txBody>
      </p:sp>
      <mc:AlternateContent xmlns:mc="http://schemas.openxmlformats.org/markup-compatibility/2006">
        <mc:Choice xmlns="" xmlns:a14="http://schemas.microsoft.com/office/drawing/2010/main" Requires="a14">
          <p:sp>
            <p:nvSpPr>
              <p:cNvPr id="3" name="内容占位符 2">
                <a:extLst>
                  <a:ext uri="{FF2B5EF4-FFF2-40B4-BE49-F238E27FC236}">
                    <a16:creationId xmlns:a16="http://schemas.microsoft.com/office/drawing/2014/main" id="{F6815EB9-3203-4069-9EA0-2DBE04A344E0}"/>
                  </a:ext>
                </a:extLst>
              </p:cNvPr>
              <p:cNvSpPr>
                <a:spLocks noGrp="1"/>
              </p:cNvSpPr>
              <p:nvPr>
                <p:ph idx="1"/>
              </p:nvPr>
            </p:nvSpPr>
            <p:spPr/>
            <p:txBody>
              <a:bodyPr/>
              <a:lstStyle/>
              <a:p>
                <a:pPr marL="0" indent="0">
                  <a:lnSpc>
                    <a:spcPct val="150000"/>
                  </a:lnSpc>
                  <a:buNone/>
                </a:pPr>
                <a:r>
                  <a:rPr lang="en-US" altLang="zh-CN" dirty="0">
                    <a:latin typeface="+mj-lt"/>
                  </a:rPr>
                  <a:t>1.  </a:t>
                </a:r>
                <a:r>
                  <a:rPr lang="zh-CN" altLang="en-US" dirty="0">
                    <a:latin typeface="+mj-lt"/>
                  </a:rPr>
                  <a:t>随机函数的性质</a:t>
                </a:r>
                <a:endParaRPr lang="en-US" altLang="zh-CN" dirty="0">
                  <a:latin typeface="+mj-lt"/>
                </a:endParaRPr>
              </a:p>
              <a:p>
                <a:pPr>
                  <a:lnSpc>
                    <a:spcPct val="150000"/>
                  </a:lnSpc>
                </a:pPr>
                <a:r>
                  <a:rPr lang="zh-CN" altLang="en-US" sz="2800" dirty="0">
                    <a:solidFill>
                      <a:srgbClr val="FF0000"/>
                    </a:solidFill>
                  </a:rPr>
                  <a:t>单向性：</a:t>
                </a:r>
                <a:r>
                  <a:rPr lang="en-US" altLang="zh-CN" sz="2800" dirty="0"/>
                  <a:t>x      h(x),  h(x)      x</a:t>
                </a:r>
              </a:p>
              <a:p>
                <a:pPr lvl="1">
                  <a:lnSpc>
                    <a:spcPct val="150000"/>
                  </a:lnSpc>
                </a:pPr>
                <a:r>
                  <a:rPr lang="en-US" altLang="zh-CN" dirty="0"/>
                  <a:t>n</a:t>
                </a:r>
                <a:r>
                  <a:rPr lang="zh-CN" altLang="en-US" dirty="0"/>
                  <a:t>位的输出，攻击者需要尝试</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𝑛</m:t>
                        </m:r>
                      </m:sup>
                    </m:sSup>
                  </m:oMath>
                </a14:m>
                <a:r>
                  <a:rPr lang="zh-CN" altLang="en-US" dirty="0"/>
                  <a:t>次才能找到具有相同值的随机消息。</a:t>
                </a:r>
                <a:endParaRPr lang="en-US" altLang="zh-CN" dirty="0"/>
              </a:p>
              <a:p>
                <a:pPr>
                  <a:lnSpc>
                    <a:spcPct val="150000"/>
                  </a:lnSpc>
                </a:pPr>
                <a:r>
                  <a:rPr lang="zh-CN" altLang="en-US" sz="2800" dirty="0">
                    <a:solidFill>
                      <a:srgbClr val="FF0000"/>
                    </a:solidFill>
                    <a:latin typeface="Times New Roman" panose="02020603050405020304" pitchFamily="18" charset="0"/>
                  </a:rPr>
                  <a:t>无碰撞性：</a:t>
                </a:r>
                <a:r>
                  <a:rPr lang="zh-CN" altLang="en-US" sz="2800" dirty="0">
                    <a:latin typeface="Times New Roman" panose="02020603050405020304" pitchFamily="18" charset="0"/>
                  </a:rPr>
                  <a:t>不存在</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𝑀</m:t>
                        </m:r>
                      </m:e>
                      <m:sub>
                        <m:r>
                          <a:rPr lang="en-US" altLang="zh-CN" sz="2800" b="0" i="1" smtClean="0">
                            <a:latin typeface="Cambria Math" panose="02040503050406030204" pitchFamily="18" charset="0"/>
                          </a:rPr>
                          <m:t>1</m:t>
                        </m:r>
                      </m:sub>
                    </m:sSub>
                    <m:r>
                      <a:rPr lang="en-US" altLang="zh-CN" sz="2800" i="1" smtClean="0">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2</m:t>
                        </m:r>
                      </m:sub>
                    </m:sSub>
                    <m:r>
                      <a:rPr lang="zh-CN" altLang="en-US" sz="2800" i="1">
                        <a:latin typeface="Cambria Math" panose="02040503050406030204" pitchFamily="18" charset="0"/>
                      </a:rPr>
                      <m:t>，</m:t>
                    </m:r>
                    <m:r>
                      <a:rPr lang="zh-CN" altLang="en-US" sz="2800" i="1" smtClean="0">
                        <a:latin typeface="Cambria Math" panose="02040503050406030204" pitchFamily="18" charset="0"/>
                      </a:rPr>
                      <m:t>使得</m:t>
                    </m:r>
                    <m:r>
                      <a:rPr lang="en-US" altLang="zh-CN" sz="2800" b="0" i="1" smtClean="0">
                        <a:latin typeface="Cambria Math" panose="02040503050406030204" pitchFamily="18" charset="0"/>
                      </a:rPr>
                      <m:t>h</m:t>
                    </m:r>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i="1">
                                <a:latin typeface="Cambria Math" panose="02040503050406030204" pitchFamily="18" charset="0"/>
                              </a:rPr>
                              <m:t>1</m:t>
                            </m:r>
                          </m:sub>
                        </m:sSub>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h</m:t>
                    </m:r>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𝑀</m:t>
                        </m:r>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m:t>
                    </m:r>
                  </m:oMath>
                </a14:m>
                <a:endParaRPr lang="en-US" altLang="zh-CN" sz="2800" dirty="0"/>
              </a:p>
              <a:p>
                <a:pPr lvl="1">
                  <a:lnSpc>
                    <a:spcPct val="150000"/>
                  </a:lnSpc>
                </a:pPr>
                <a:r>
                  <a:rPr lang="en-US" altLang="zh-CN" sz="2400" dirty="0"/>
                  <a:t>n</a:t>
                </a:r>
                <a:r>
                  <a:rPr lang="zh-CN" altLang="en-US" sz="2400" dirty="0"/>
                  <a:t>位的输出，攻击者需要尝试</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/2</m:t>
                        </m:r>
                      </m:sup>
                    </m:sSup>
                  </m:oMath>
                </a14:m>
                <a:r>
                  <a:rPr lang="zh-CN" altLang="en-US" sz="2400" dirty="0"/>
                  <a:t>次才能找到匹配的哈希对。</a:t>
                </a:r>
                <a:endParaRPr lang="zh-CN" altLang="en-US" sz="2000" dirty="0"/>
              </a:p>
            </p:txBody>
          </p:sp>
        </mc:Choice>
        <mc:Fallback>
          <p:sp>
            <p:nvSpPr>
              <p:cNvPr id="3" name="内容占位符 2">
                <a:extLst>
                  <a:ext uri="{FF2B5EF4-FFF2-40B4-BE49-F238E27FC236}">
                    <a16:creationId xmlns="" xmlns:a16="http://schemas.microsoft.com/office/drawing/2014/main" id="{F6815EB9-3203-4069-9EA0-2DBE04A344E0}"/>
                  </a:ext>
                </a:extLst>
              </p:cNvPr>
              <p:cNvSpPr>
                <a:spLocks noGrp="1" noRot="1" noChangeAspect="1" noMove="1" noResize="1" noEditPoints="1" noAdjustHandles="1" noChangeArrowheads="1" noChangeShapeType="1" noTextEdit="1"/>
              </p:cNvSpPr>
              <p:nvPr>
                <p:ph idx="1"/>
              </p:nvPr>
            </p:nvSpPr>
            <p:spPr>
              <a:blipFill>
                <a:blip r:embed="rId2"/>
                <a:stretch>
                  <a:fillRect l="-1278"/>
                </a:stretch>
              </a:blipFill>
            </p:spPr>
            <p:txBody>
              <a:bodyPr/>
              <a:lstStyle/>
              <a:p>
                <a:r>
                  <a:rPr lang="zh-CN" altLang="en-US">
                    <a:noFill/>
                  </a:rPr>
                  <a:t> </a:t>
                </a:r>
              </a:p>
            </p:txBody>
          </p:sp>
        </mc:Fallback>
      </mc:AlternateContent>
      <p:cxnSp>
        <p:nvCxnSpPr>
          <p:cNvPr id="5" name="直接箭头连接符 4">
            <a:extLst>
              <a:ext uri="{FF2B5EF4-FFF2-40B4-BE49-F238E27FC236}">
                <a16:creationId xmlns="" xmlns:a16="http://schemas.microsoft.com/office/drawing/2014/main" id="{5451FA54-6D3F-423F-A0A3-BF326E7A68A9}"/>
              </a:ext>
            </a:extLst>
          </p:cNvPr>
          <p:cNvCxnSpPr/>
          <p:nvPr/>
        </p:nvCxnSpPr>
        <p:spPr>
          <a:xfrm>
            <a:off x="2783632" y="2780928"/>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 xmlns:a16="http://schemas.microsoft.com/office/drawing/2014/main" id="{19A2B6F8-3EE8-4BC0-98AE-ED5EC9CFD30A}"/>
              </a:ext>
            </a:extLst>
          </p:cNvPr>
          <p:cNvCxnSpPr>
            <a:cxnSpLocks/>
          </p:cNvCxnSpPr>
          <p:nvPr/>
        </p:nvCxnSpPr>
        <p:spPr>
          <a:xfrm>
            <a:off x="4871864" y="2780928"/>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3B8ED783-58EA-420A-AC2E-38EC852E9DFA}"/>
              </a:ext>
            </a:extLst>
          </p:cNvPr>
          <p:cNvCxnSpPr/>
          <p:nvPr/>
        </p:nvCxnSpPr>
        <p:spPr>
          <a:xfrm>
            <a:off x="4943872" y="2708920"/>
            <a:ext cx="144016"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p:txBody>
          <a:bodyPr/>
          <a:lstStyle/>
          <a:p>
            <a:pPr>
              <a:defRPr/>
            </a:pPr>
            <a:fld id="{D94256A8-4F82-40B0-86EC-A0FC779E80A4}" type="slidenum">
              <a:rPr lang="en-US" altLang="zh-CN" smtClean="0"/>
              <a:pPr>
                <a:defRPr/>
              </a:pPr>
              <a:t>20</a:t>
            </a:fld>
            <a:endParaRPr lang="en-US" altLang="zh-CN"/>
          </a:p>
        </p:txBody>
      </p:sp>
    </p:spTree>
    <p:extLst>
      <p:ext uri="{BB962C8B-B14F-4D97-AF65-F5344CB8AC3E}">
        <p14:creationId xmlns="" xmlns:p14="http://schemas.microsoft.com/office/powerpoint/2010/main" val="830435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2768902-21FC-4C8B-8E20-89030528AD9B}"/>
              </a:ext>
            </a:extLst>
          </p:cNvPr>
          <p:cNvSpPr>
            <a:spLocks noGrp="1"/>
          </p:cNvSpPr>
          <p:nvPr>
            <p:ph type="title"/>
          </p:nvPr>
        </p:nvSpPr>
        <p:spPr/>
        <p:txBody>
          <a:bodyPr/>
          <a:lstStyle/>
          <a:p>
            <a:r>
              <a:rPr lang="en-US" altLang="zh-CN" b="1" dirty="0"/>
              <a:t>5.3.1 </a:t>
            </a:r>
            <a:r>
              <a:rPr lang="zh-CN" altLang="en-US" b="1" dirty="0"/>
              <a:t>随机函数：哈希函数</a:t>
            </a:r>
          </a:p>
        </p:txBody>
      </p:sp>
      <p:sp>
        <p:nvSpPr>
          <p:cNvPr id="3" name="内容占位符 2">
            <a:extLst>
              <a:ext uri="{FF2B5EF4-FFF2-40B4-BE49-F238E27FC236}">
                <a16:creationId xmlns="" xmlns:a16="http://schemas.microsoft.com/office/drawing/2014/main" id="{C5BFC435-4DEC-4468-B2E3-00277252CE4C}"/>
              </a:ext>
            </a:extLst>
          </p:cNvPr>
          <p:cNvSpPr>
            <a:spLocks noGrp="1"/>
          </p:cNvSpPr>
          <p:nvPr>
            <p:ph idx="1"/>
          </p:nvPr>
        </p:nvSpPr>
        <p:spPr>
          <a:xfrm>
            <a:off x="609600" y="1268761"/>
            <a:ext cx="10972800" cy="4862165"/>
          </a:xfrm>
        </p:spPr>
        <p:txBody>
          <a:bodyPr/>
          <a:lstStyle/>
          <a:p>
            <a:pPr marL="0" indent="0">
              <a:lnSpc>
                <a:spcPct val="150000"/>
              </a:lnSpc>
              <a:buNone/>
            </a:pPr>
            <a:r>
              <a:rPr lang="en-US" altLang="zh-CN" sz="2800" dirty="0"/>
              <a:t>2.  </a:t>
            </a:r>
            <a:r>
              <a:rPr lang="zh-CN" altLang="en-US" sz="2800" dirty="0"/>
              <a:t>生日定理</a:t>
            </a:r>
            <a:endParaRPr lang="en-US" altLang="zh-CN" sz="2800" dirty="0"/>
          </a:p>
          <a:p>
            <a:pPr>
              <a:lnSpc>
                <a:spcPct val="150000"/>
              </a:lnSpc>
            </a:pPr>
            <a:r>
              <a:rPr lang="en-US" altLang="zh-CN" sz="2400" dirty="0"/>
              <a:t>30</a:t>
            </a:r>
            <a:r>
              <a:rPr lang="zh-CN" altLang="en-US" sz="2400" dirty="0"/>
              <a:t>名学生中两个人出生在同一天的概率有多大？</a:t>
            </a:r>
            <a:endParaRPr lang="en-US" altLang="zh-CN" sz="2400" dirty="0"/>
          </a:p>
          <a:p>
            <a:pPr lvl="1">
              <a:lnSpc>
                <a:spcPct val="150000"/>
              </a:lnSpc>
            </a:pPr>
            <a:r>
              <a:rPr lang="en-US" altLang="zh-CN" sz="2000" dirty="0"/>
              <a:t>23</a:t>
            </a:r>
            <a:r>
              <a:rPr lang="zh-CN" altLang="en-US" sz="2000" dirty="0"/>
              <a:t>名学生参与的情况下，概率超过</a:t>
            </a:r>
            <a:r>
              <a:rPr lang="en-US" altLang="zh-CN" sz="2000" dirty="0"/>
              <a:t>50%</a:t>
            </a:r>
            <a:r>
              <a:rPr lang="zh-CN" altLang="en-US" sz="2000" dirty="0"/>
              <a:t>。</a:t>
            </a:r>
            <a:endParaRPr lang="en-US" altLang="zh-CN" sz="2000" dirty="0"/>
          </a:p>
          <a:p>
            <a:pPr>
              <a:lnSpc>
                <a:spcPct val="150000"/>
              </a:lnSpc>
            </a:pPr>
            <a:r>
              <a:rPr lang="zh-CN" altLang="en-US" sz="2400" dirty="0"/>
              <a:t>生日定理的应用</a:t>
            </a:r>
            <a:endParaRPr lang="en-US" altLang="zh-CN" sz="2400" dirty="0"/>
          </a:p>
          <a:p>
            <a:pPr lvl="1">
              <a:lnSpc>
                <a:spcPct val="150000"/>
              </a:lnSpc>
            </a:pPr>
            <a:r>
              <a:rPr lang="zh-CN" altLang="en-US" sz="2000" dirty="0"/>
              <a:t>生物统计系统：身份验证</a:t>
            </a:r>
            <a:endParaRPr lang="en-US" altLang="zh-CN" sz="2000" dirty="0"/>
          </a:p>
          <a:p>
            <a:pPr lvl="1">
              <a:lnSpc>
                <a:spcPct val="150000"/>
              </a:lnSpc>
            </a:pPr>
            <a:r>
              <a:rPr lang="zh-CN" altLang="en-US" sz="2000" dirty="0"/>
              <a:t>质询</a:t>
            </a:r>
            <a:r>
              <a:rPr lang="en-US" altLang="zh-CN" sz="2000" dirty="0"/>
              <a:t>-</a:t>
            </a:r>
            <a:r>
              <a:rPr lang="zh-CN" altLang="en-US" sz="2000" dirty="0"/>
              <a:t>应答协议：敌我识别系统</a:t>
            </a:r>
            <a:endParaRPr lang="en-US" altLang="zh-CN" sz="2000" dirty="0"/>
          </a:p>
          <a:p>
            <a:pPr lvl="1">
              <a:lnSpc>
                <a:spcPct val="150000"/>
              </a:lnSpc>
            </a:pPr>
            <a:r>
              <a:rPr lang="zh-CN" altLang="en-US" sz="2000" dirty="0"/>
              <a:t>数字签名</a:t>
            </a:r>
            <a:endParaRPr lang="en-US" altLang="zh-CN" sz="2000" dirty="0"/>
          </a:p>
          <a:p>
            <a:pPr>
              <a:lnSpc>
                <a:spcPct val="150000"/>
              </a:lnSpc>
            </a:pPr>
            <a:r>
              <a:rPr lang="zh-CN" altLang="en-US" sz="2400" dirty="0"/>
              <a:t>伪随机函数很难找到冲突，并不意味着冲突不存在。</a:t>
            </a:r>
            <a:endParaRPr lang="en-US" altLang="zh-CN" sz="2400" dirty="0"/>
          </a:p>
          <a:p>
            <a:pPr>
              <a:lnSpc>
                <a:spcPct val="150000"/>
              </a:lnSpc>
            </a:pPr>
            <a:endParaRPr lang="zh-CN" altLang="en-US" sz="2400" dirty="0"/>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21</a:t>
            </a:fld>
            <a:endParaRPr lang="en-US" altLang="zh-CN"/>
          </a:p>
        </p:txBody>
      </p:sp>
    </p:spTree>
    <p:extLst>
      <p:ext uri="{BB962C8B-B14F-4D97-AF65-F5344CB8AC3E}">
        <p14:creationId xmlns="" xmlns:p14="http://schemas.microsoft.com/office/powerpoint/2010/main" val="1895027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FF6A2B3-9603-4474-A34E-7D8A471DC3C7}"/>
              </a:ext>
            </a:extLst>
          </p:cNvPr>
          <p:cNvSpPr>
            <a:spLocks noGrp="1"/>
          </p:cNvSpPr>
          <p:nvPr>
            <p:ph type="title"/>
          </p:nvPr>
        </p:nvSpPr>
        <p:spPr/>
        <p:txBody>
          <a:bodyPr/>
          <a:lstStyle/>
          <a:p>
            <a:r>
              <a:rPr lang="en-US" altLang="zh-CN" b="1" dirty="0"/>
              <a:t>5.3.2 </a:t>
            </a:r>
            <a:r>
              <a:rPr lang="zh-CN" altLang="en-US" b="1" dirty="0"/>
              <a:t>随机序列生成器：流密码</a:t>
            </a:r>
          </a:p>
        </p:txBody>
      </p:sp>
      <mc:AlternateContent xmlns:mc="http://schemas.openxmlformats.org/markup-compatibility/2006">
        <mc:Choice xmlns="" xmlns:a14="http://schemas.microsoft.com/office/drawing/2010/main" Requires="a14">
          <p:sp>
            <p:nvSpPr>
              <p:cNvPr id="3" name="内容占位符 2">
                <a:extLst>
                  <a:ext uri="{FF2B5EF4-FFF2-40B4-BE49-F238E27FC236}">
                    <a16:creationId xmlns:a16="http://schemas.microsoft.com/office/drawing/2014/main" id="{811F8C8E-D6B2-4BA4-AFF6-70136AC9A82A}"/>
                  </a:ext>
                </a:extLst>
              </p:cNvPr>
              <p:cNvSpPr>
                <a:spLocks noGrp="1"/>
              </p:cNvSpPr>
              <p:nvPr>
                <p:ph idx="1"/>
              </p:nvPr>
            </p:nvSpPr>
            <p:spPr/>
            <p:txBody>
              <a:bodyPr/>
              <a:lstStyle/>
              <a:p>
                <a:pPr>
                  <a:lnSpc>
                    <a:spcPct val="150000"/>
                  </a:lnSpc>
                </a:pPr>
                <a:r>
                  <a:rPr lang="zh-CN" altLang="en-US" dirty="0"/>
                  <a:t>同样是一个随机函数，输入内容短但输出内容长；</a:t>
                </a:r>
                <a:endParaRPr lang="en-US" altLang="zh-CN" dirty="0"/>
              </a:p>
              <a:p>
                <a:pPr>
                  <a:lnSpc>
                    <a:spcPct val="150000"/>
                  </a:lnSpc>
                </a:pPr>
                <a:r>
                  <a:rPr lang="zh-CN" altLang="en-US" dirty="0"/>
                  <a:t>用于保护备份数据的机密性；</a:t>
                </a:r>
                <a:endParaRPr lang="en-US" altLang="zh-CN" dirty="0"/>
              </a:p>
              <a:p>
                <a:pPr>
                  <a:lnSpc>
                    <a:spcPct val="150000"/>
                  </a:lnSpc>
                </a:pPr>
                <a:r>
                  <a:rPr lang="zh-CN" altLang="en-US" dirty="0"/>
                  <a:t>需要防止同样的密钥序列被多次使用：</a:t>
                </a:r>
                <a:endParaRPr lang="en-US" altLang="zh-CN" dirty="0"/>
              </a:p>
              <a:p>
                <a:pPr lvl="1">
                  <a:lnSpc>
                    <a:spcPct val="150000"/>
                  </a:lnSpc>
                </a:pPr>
                <a:r>
                  <a:rPr lang="zh-CN" altLang="en-US" dirty="0"/>
                  <a:t>使用流密码生成器时，工程实践中是使用密钥</a:t>
                </a:r>
                <a:r>
                  <a:rPr lang="en-US" altLang="zh-CN" dirty="0"/>
                  <a:t>K</a:t>
                </a:r>
                <a:r>
                  <a:rPr lang="zh-CN" altLang="en-US" dirty="0"/>
                  <a:t>和种子</a:t>
                </a:r>
                <a:r>
                  <a:rPr lang="en-US" altLang="zh-CN" dirty="0"/>
                  <a:t>N</a:t>
                </a:r>
                <a:r>
                  <a:rPr lang="zh-CN" altLang="en-US" dirty="0"/>
                  <a:t>；</a:t>
                </a:r>
                <a:endParaRPr lang="en-US" altLang="zh-CN" dirty="0"/>
              </a:p>
              <a:p>
                <a:pPr lvl="1">
                  <a:lnSpc>
                    <a:spcPct val="150000"/>
                  </a:lnSpc>
                </a:pPr>
                <a:r>
                  <a:rPr lang="zh-CN" altLang="en-US" dirty="0"/>
                  <a:t>把</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oMath>
                </a14:m>
                <a:r>
                  <a:rPr lang="zh-CN" altLang="en-US" dirty="0"/>
                  <a:t>作为实际输入到加密机中的密钥。</a:t>
                </a:r>
              </a:p>
            </p:txBody>
          </p:sp>
        </mc:Choice>
        <mc:Fallback>
          <p:sp>
            <p:nvSpPr>
              <p:cNvPr id="3" name="内容占位符 2">
                <a:extLst>
                  <a:ext uri="{FF2B5EF4-FFF2-40B4-BE49-F238E27FC236}">
                    <a16:creationId xmlns="" xmlns:a16="http://schemas.microsoft.com/office/drawing/2014/main" id="{811F8C8E-D6B2-4BA4-AFF6-70136AC9A82A}"/>
                  </a:ext>
                </a:extLst>
              </p:cNvPr>
              <p:cNvSpPr>
                <a:spLocks noGrp="1" noRot="1" noChangeAspect="1" noMove="1" noResize="1" noEditPoints="1" noAdjustHandles="1" noChangeArrowheads="1" noChangeShapeType="1" noTextEdit="1"/>
              </p:cNvSpPr>
              <p:nvPr>
                <p:ph idx="1"/>
              </p:nvPr>
            </p:nvSpPr>
            <p:spPr>
              <a:blipFill>
                <a:blip r:embed="rId2"/>
                <a:stretch>
                  <a:fillRect l="-44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22</a:t>
            </a:fld>
            <a:endParaRPr lang="en-US" altLang="zh-CN"/>
          </a:p>
        </p:txBody>
      </p:sp>
    </p:spTree>
    <p:extLst>
      <p:ext uri="{BB962C8B-B14F-4D97-AF65-F5344CB8AC3E}">
        <p14:creationId xmlns="" xmlns:p14="http://schemas.microsoft.com/office/powerpoint/2010/main" val="3239918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2B12865-3829-4E97-90FF-0B9F7CB64A3B}"/>
              </a:ext>
            </a:extLst>
          </p:cNvPr>
          <p:cNvSpPr>
            <a:spLocks noGrp="1"/>
          </p:cNvSpPr>
          <p:nvPr>
            <p:ph type="title"/>
          </p:nvPr>
        </p:nvSpPr>
        <p:spPr/>
        <p:txBody>
          <a:bodyPr/>
          <a:lstStyle/>
          <a:p>
            <a:r>
              <a:rPr lang="en-US" altLang="zh-CN" sz="4400" b="1" dirty="0"/>
              <a:t>5.3.3 </a:t>
            </a:r>
            <a:r>
              <a:rPr lang="zh-CN" altLang="en-US" sz="4400" b="1" dirty="0"/>
              <a:t>随机置换：分组密码</a:t>
            </a:r>
          </a:p>
        </p:txBody>
      </p:sp>
      <p:sp>
        <p:nvSpPr>
          <p:cNvPr id="3" name="内容占位符 2">
            <a:extLst>
              <a:ext uri="{FF2B5EF4-FFF2-40B4-BE49-F238E27FC236}">
                <a16:creationId xmlns="" xmlns:a16="http://schemas.microsoft.com/office/drawing/2014/main" id="{6C6EC1B7-9D00-4256-B239-5455A3D294A4}"/>
              </a:ext>
            </a:extLst>
          </p:cNvPr>
          <p:cNvSpPr>
            <a:spLocks noGrp="1"/>
          </p:cNvSpPr>
          <p:nvPr>
            <p:ph idx="1"/>
          </p:nvPr>
        </p:nvSpPr>
        <p:spPr>
          <a:xfrm>
            <a:off x="609600" y="1340770"/>
            <a:ext cx="11175032" cy="4530725"/>
          </a:xfrm>
        </p:spPr>
        <p:txBody>
          <a:bodyPr/>
          <a:lstStyle/>
          <a:p>
            <a:pPr>
              <a:lnSpc>
                <a:spcPct val="150000"/>
              </a:lnSpc>
            </a:pPr>
            <a:r>
              <a:rPr lang="zh-CN" altLang="en-US" sz="2400" dirty="0"/>
              <a:t>置换函数是可逆的，且明文和密文都是固定长度的，如</a:t>
            </a:r>
            <a:r>
              <a:rPr lang="en-US" altLang="zh-CN" sz="2400" dirty="0"/>
              <a:t>Playfair</a:t>
            </a:r>
            <a:r>
              <a:rPr lang="zh-CN" altLang="en-US" sz="2400" dirty="0"/>
              <a:t>为</a:t>
            </a:r>
            <a:r>
              <a:rPr lang="en-US" altLang="zh-CN" sz="2400" dirty="0"/>
              <a:t>2</a:t>
            </a:r>
            <a:r>
              <a:rPr lang="zh-CN" altLang="en-US" sz="2400" dirty="0"/>
              <a:t>个字符分组，</a:t>
            </a:r>
            <a:r>
              <a:rPr lang="en-US" altLang="zh-CN" sz="2400" dirty="0"/>
              <a:t>DES</a:t>
            </a:r>
            <a:r>
              <a:rPr lang="zh-CN" altLang="en-US" sz="2400" dirty="0"/>
              <a:t>为</a:t>
            </a:r>
            <a:r>
              <a:rPr lang="en-US" altLang="zh-CN" sz="2400" dirty="0"/>
              <a:t>64bits</a:t>
            </a:r>
            <a:r>
              <a:rPr lang="zh-CN" altLang="en-US" sz="2400" dirty="0"/>
              <a:t>分组。</a:t>
            </a:r>
            <a:endParaRPr lang="en-US" altLang="zh-CN" sz="2400" dirty="0"/>
          </a:p>
          <a:p>
            <a:pPr lvl="1">
              <a:lnSpc>
                <a:spcPct val="150000"/>
              </a:lnSpc>
            </a:pPr>
            <a:r>
              <a:rPr lang="zh-CN" altLang="en-US" sz="2400" dirty="0"/>
              <a:t>加密对固定长度的分组起作用，短输入需要进行填充再加密。</a:t>
            </a:r>
            <a:endParaRPr lang="en-US" altLang="zh-CN" sz="2400" dirty="0"/>
          </a:p>
          <a:p>
            <a:pPr>
              <a:lnSpc>
                <a:spcPct val="150000"/>
              </a:lnSpc>
            </a:pPr>
            <a:r>
              <a:rPr lang="zh-CN" altLang="en-US" sz="2400" dirty="0"/>
              <a:t>利用随机预言机理解分组密码的加密解密过程。</a:t>
            </a:r>
            <a:endParaRPr lang="en-US" altLang="zh-CN" sz="2400" dirty="0"/>
          </a:p>
          <a:p>
            <a:pPr>
              <a:lnSpc>
                <a:spcPct val="150000"/>
              </a:lnSpc>
            </a:pPr>
            <a:r>
              <a:rPr lang="zh-CN" altLang="en-US" sz="2400" dirty="0"/>
              <a:t>随机置换模型允许在分组密码上定义不同的攻击类型：</a:t>
            </a:r>
            <a:endParaRPr lang="en-US" altLang="zh-CN" sz="2400" dirty="0"/>
          </a:p>
          <a:p>
            <a:pPr lvl="1">
              <a:lnSpc>
                <a:spcPct val="150000"/>
              </a:lnSpc>
            </a:pPr>
            <a:r>
              <a:rPr lang="zh-CN" altLang="en-US" sz="2400" dirty="0"/>
              <a:t>根据攻击者的目标，分为伪造攻击和密钥恢复攻击。</a:t>
            </a:r>
            <a:endParaRPr lang="en-US" altLang="zh-CN" sz="2400" dirty="0"/>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23</a:t>
            </a:fld>
            <a:endParaRPr lang="en-US" altLang="zh-CN"/>
          </a:p>
        </p:txBody>
      </p:sp>
    </p:spTree>
    <p:extLst>
      <p:ext uri="{BB962C8B-B14F-4D97-AF65-F5344CB8AC3E}">
        <p14:creationId xmlns="" xmlns:p14="http://schemas.microsoft.com/office/powerpoint/2010/main" val="3456849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内容占位符 2">
                <a:extLst>
                  <a:ext uri="{FF2B5EF4-FFF2-40B4-BE49-F238E27FC236}">
                    <a16:creationId xmlns:a16="http://schemas.microsoft.com/office/drawing/2014/main" id="{0A83D8B0-F243-4AFB-87AB-B061D11C7414}"/>
                  </a:ext>
                </a:extLst>
              </p:cNvPr>
              <p:cNvSpPr>
                <a:spLocks noGrp="1"/>
              </p:cNvSpPr>
              <p:nvPr>
                <p:ph idx="1"/>
              </p:nvPr>
            </p:nvSpPr>
            <p:spPr>
              <a:xfrm>
                <a:off x="609600" y="1600201"/>
                <a:ext cx="10972800" cy="4277072"/>
              </a:xfrm>
            </p:spPr>
            <p:txBody>
              <a:bodyPr/>
              <a:lstStyle/>
              <a:p>
                <a:pPr>
                  <a:lnSpc>
                    <a:spcPct val="150000"/>
                  </a:lnSpc>
                </a:pPr>
                <a:r>
                  <a:rPr lang="zh-CN" altLang="en-US" sz="2400" dirty="0"/>
                  <a:t>公钥加密算法是一种特殊的分组密码，任何人可以执行与特定密钥相对应的加密，但只有密钥的所有者才能执行解密操作。</a:t>
                </a:r>
                <a:endParaRPr lang="en-US" altLang="zh-CN" sz="2400" dirty="0"/>
              </a:p>
              <a:p>
                <a:pPr>
                  <a:lnSpc>
                    <a:spcPct val="150000"/>
                  </a:lnSpc>
                </a:pPr>
                <a:r>
                  <a:rPr lang="zh-CN" altLang="en-US" sz="2400" dirty="0"/>
                  <a:t>实现公钥加密的一种方法的是陷门单向置换。</a:t>
                </a:r>
                <a:endParaRPr lang="en-US" altLang="zh-CN" sz="2400" dirty="0"/>
              </a:p>
              <a:p>
                <a:pPr>
                  <a:lnSpc>
                    <a:spcPct val="150000"/>
                  </a:lnSpc>
                </a:pPr>
                <a:r>
                  <a:rPr lang="zh-CN" altLang="en-US" sz="2400" dirty="0"/>
                  <a:t>公钥加密系统：给定随机输入</a:t>
                </a:r>
                <a14:m>
                  <m:oMath xmlns:m="http://schemas.openxmlformats.org/officeDocument/2006/math">
                    <m:r>
                      <a:rPr lang="en-US" altLang="zh-CN" sz="2400" b="0" i="1" smtClean="0">
                        <a:latin typeface="Cambria Math" panose="02040503050406030204" pitchFamily="18" charset="0"/>
                      </a:rPr>
                      <m:t>𝑅</m:t>
                    </m:r>
                  </m:oMath>
                </a14:m>
                <a:r>
                  <a:rPr lang="zh-CN" altLang="en-US" sz="2400" dirty="0"/>
                  <a:t>，返回公钥</a:t>
                </a:r>
                <a14:m>
                  <m:oMath xmlns:m="http://schemas.openxmlformats.org/officeDocument/2006/math">
                    <m:r>
                      <a:rPr lang="en-US" altLang="zh-CN" sz="2400" b="0" i="1" smtClean="0">
                        <a:latin typeface="Cambria Math" panose="02040503050406030204" pitchFamily="18" charset="0"/>
                      </a:rPr>
                      <m:t>𝐾𝑅</m:t>
                    </m:r>
                  </m:oMath>
                </a14:m>
                <a:r>
                  <a:rPr lang="zh-CN" altLang="en-US" sz="2400" dirty="0"/>
                  <a:t>和私钥</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𝐾𝑅</m:t>
                        </m:r>
                      </m:e>
                      <m:sup>
                        <m:r>
                          <a:rPr lang="en-US" altLang="zh-CN" sz="2400" b="0" i="1" smtClean="0">
                            <a:latin typeface="Cambria Math" panose="02040503050406030204" pitchFamily="18" charset="0"/>
                          </a:rPr>
                          <m:t>−1</m:t>
                        </m:r>
                      </m:sup>
                    </m:sSup>
                  </m:oMath>
                </a14:m>
                <a:r>
                  <a:rPr lang="en-US" altLang="zh-CN" sz="2400" dirty="0"/>
                  <a:t>, </a:t>
                </a:r>
                <a:r>
                  <a:rPr lang="zh-CN" altLang="en-US" sz="2400" dirty="0"/>
                  <a:t>具有以下性质：</a:t>
                </a:r>
                <a:endParaRPr lang="en-US" altLang="zh-CN" sz="2400" dirty="0"/>
              </a:p>
              <a:p>
                <a:pPr lvl="1">
                  <a:lnSpc>
                    <a:spcPct val="150000"/>
                  </a:lnSpc>
                </a:pPr>
                <a:r>
                  <a:rPr lang="zh-CN" altLang="en-US" sz="2000" dirty="0"/>
                  <a:t>给定</a:t>
                </a:r>
                <a14:m>
                  <m:oMath xmlns:m="http://schemas.openxmlformats.org/officeDocument/2006/math">
                    <m:r>
                      <a:rPr lang="en-US" altLang="zh-CN" sz="2000" b="0" i="1" smtClean="0">
                        <a:latin typeface="Cambria Math" panose="02040503050406030204" pitchFamily="18" charset="0"/>
                      </a:rPr>
                      <m:t>𝐾𝑅</m:t>
                    </m:r>
                  </m:oMath>
                </a14:m>
                <a:r>
                  <a:rPr lang="zh-CN" altLang="en-US" sz="2000" dirty="0"/>
                  <a:t>不能算出</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𝐾𝑅</m:t>
                        </m:r>
                      </m:e>
                      <m:sup>
                        <m:r>
                          <a:rPr lang="en-US" altLang="zh-CN" sz="2000" i="1">
                            <a:latin typeface="Cambria Math" panose="02040503050406030204" pitchFamily="18" charset="0"/>
                          </a:rPr>
                          <m:t>−1</m:t>
                        </m:r>
                      </m:sup>
                    </m:sSup>
                  </m:oMath>
                </a14:m>
                <a:r>
                  <a:rPr lang="zh-CN" altLang="en-US" sz="2000" baseline="-25000" dirty="0"/>
                  <a:t>；</a:t>
                </a:r>
                <a:endParaRPr lang="en-US" altLang="zh-CN" sz="2000" baseline="30000" dirty="0"/>
              </a:p>
              <a:p>
                <a:pPr lvl="1">
                  <a:lnSpc>
                    <a:spcPct val="150000"/>
                  </a:lnSpc>
                </a:pPr>
                <a:r>
                  <a:rPr lang="zh-CN" altLang="en-US" sz="2000" dirty="0"/>
                  <a:t>存在加密函数</a:t>
                </a:r>
                <a:r>
                  <a:rPr lang="en-US" altLang="zh-CN" sz="2000" dirty="0"/>
                  <a:t>{…}, </a:t>
                </a:r>
                <a:r>
                  <a:rPr lang="zh-CN" altLang="en-US" sz="2000" dirty="0"/>
                  <a:t>对于消息</a:t>
                </a:r>
                <a14:m>
                  <m:oMath xmlns:m="http://schemas.openxmlformats.org/officeDocument/2006/math">
                    <m:r>
                      <a:rPr lang="en-US" altLang="zh-CN" sz="2000" b="0" i="1" smtClean="0">
                        <a:latin typeface="Cambria Math" panose="02040503050406030204" pitchFamily="18" charset="0"/>
                      </a:rPr>
                      <m:t>𝑀</m:t>
                    </m:r>
                  </m:oMath>
                </a14:m>
                <a:r>
                  <a:rPr lang="zh-CN" altLang="en-US" sz="2000" dirty="0"/>
                  <a:t>，使用</a:t>
                </a:r>
                <a14:m>
                  <m:oMath xmlns:m="http://schemas.openxmlformats.org/officeDocument/2006/math">
                    <m:r>
                      <a:rPr lang="en-US" altLang="zh-CN" sz="2000" i="1">
                        <a:latin typeface="Cambria Math" panose="02040503050406030204" pitchFamily="18" charset="0"/>
                      </a:rPr>
                      <m:t>𝐾𝑅</m:t>
                    </m:r>
                  </m:oMath>
                </a14:m>
                <a:r>
                  <a:rPr lang="zh-CN" altLang="en-US" sz="2000" dirty="0"/>
                  <a:t>将生成密文</a:t>
                </a:r>
                <a14:m>
                  <m:oMath xmlns:m="http://schemas.openxmlformats.org/officeDocument/2006/math">
                    <m:r>
                      <a:rPr lang="en-US" altLang="zh-CN" sz="2000" b="0" i="1" smtClean="0">
                        <a:latin typeface="Cambria Math" panose="02040503050406030204" pitchFamily="18" charset="0"/>
                      </a:rPr>
                      <m:t>𝐶</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𝑀</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𝐾𝑅</m:t>
                        </m:r>
                      </m:sub>
                    </m:sSub>
                  </m:oMath>
                </a14:m>
                <a:r>
                  <a:rPr lang="zh-CN" altLang="en-US" sz="2000" baseline="-25000" dirty="0"/>
                  <a:t>；</a:t>
                </a:r>
                <a:endParaRPr lang="en-US" altLang="zh-CN" sz="2000" baseline="-25000" dirty="0"/>
              </a:p>
              <a:p>
                <a:pPr lvl="1">
                  <a:lnSpc>
                    <a:spcPct val="150000"/>
                  </a:lnSpc>
                </a:pPr>
                <a:r>
                  <a:rPr lang="zh-CN" altLang="en-US" sz="2000" dirty="0"/>
                  <a:t>存在解密函数，对于密文</a:t>
                </a:r>
                <a14:m>
                  <m:oMath xmlns:m="http://schemas.openxmlformats.org/officeDocument/2006/math">
                    <m:r>
                      <a:rPr lang="en-US" altLang="zh-CN" sz="2000" b="0" i="1" smtClean="0">
                        <a:latin typeface="Cambria Math" panose="02040503050406030204" pitchFamily="18" charset="0"/>
                      </a:rPr>
                      <m:t>𝐶</m:t>
                    </m:r>
                  </m:oMath>
                </a14:m>
                <a:r>
                  <a:rPr lang="zh-CN" altLang="en-US" sz="2000" dirty="0"/>
                  <a:t>，使用</a:t>
                </a:r>
                <a14:m>
                  <m:oMath xmlns:m="http://schemas.openxmlformats.org/officeDocument/2006/math">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𝐾𝑅</m:t>
                        </m:r>
                      </m:e>
                      <m:sup>
                        <m:r>
                          <a:rPr lang="en-US" altLang="zh-CN" sz="2000" i="1">
                            <a:latin typeface="Cambria Math" panose="02040503050406030204" pitchFamily="18" charset="0"/>
                          </a:rPr>
                          <m:t>−1</m:t>
                        </m:r>
                      </m:sup>
                    </m:sSup>
                  </m:oMath>
                </a14:m>
                <a:r>
                  <a:rPr lang="zh-CN" altLang="en-US" sz="2000" dirty="0"/>
                  <a:t>将生成原始消息</a:t>
                </a:r>
                <a14:m>
                  <m:oMath xmlns:m="http://schemas.openxmlformats.org/officeDocument/2006/math">
                    <m:r>
                      <a:rPr lang="en-US" altLang="zh-CN" sz="2000" b="0" i="1" smtClean="0">
                        <a:latin typeface="Cambria Math" panose="02040503050406030204" pitchFamily="18" charset="0"/>
                      </a:rPr>
                      <m:t>𝑀</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m:t>
                        </m:r>
                      </m:e>
                      <m:sub>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𝐾𝑅</m:t>
                            </m:r>
                          </m:e>
                          <m:sup>
                            <m:r>
                              <a:rPr lang="en-US" altLang="zh-CN" sz="2000" b="0" i="1" smtClean="0">
                                <a:latin typeface="Cambria Math" panose="02040503050406030204" pitchFamily="18" charset="0"/>
                              </a:rPr>
                              <m:t>−1</m:t>
                            </m:r>
                          </m:sup>
                        </m:sSup>
                      </m:sub>
                    </m:sSub>
                  </m:oMath>
                </a14:m>
                <a:r>
                  <a:rPr lang="zh-CN" altLang="en-US" sz="2000" baseline="-25000" dirty="0"/>
                  <a:t>。</a:t>
                </a:r>
                <a:endParaRPr lang="en-US" altLang="zh-CN" sz="2000" baseline="-25000" dirty="0"/>
              </a:p>
              <a:p>
                <a:pPr lvl="1">
                  <a:lnSpc>
                    <a:spcPct val="150000"/>
                  </a:lnSpc>
                </a:pPr>
                <a:endParaRPr lang="zh-CN" altLang="en-US" sz="2000" dirty="0"/>
              </a:p>
            </p:txBody>
          </p:sp>
        </mc:Choice>
        <mc:Fallback>
          <p:sp>
            <p:nvSpPr>
              <p:cNvPr id="3" name="内容占位符 2">
                <a:extLst>
                  <a:ext uri="{FF2B5EF4-FFF2-40B4-BE49-F238E27FC236}">
                    <a16:creationId xmlns="" xmlns:a16="http://schemas.microsoft.com/office/drawing/2014/main" id="{0A83D8B0-F243-4AFB-87AB-B061D11C7414}"/>
                  </a:ext>
                </a:extLst>
              </p:cNvPr>
              <p:cNvSpPr>
                <a:spLocks noGrp="1" noRot="1" noChangeAspect="1" noMove="1" noResize="1" noEditPoints="1" noAdjustHandles="1" noChangeArrowheads="1" noChangeShapeType="1" noTextEdit="1"/>
              </p:cNvSpPr>
              <p:nvPr>
                <p:ph idx="1"/>
              </p:nvPr>
            </p:nvSpPr>
            <p:spPr>
              <a:xfrm>
                <a:off x="609600" y="1600201"/>
                <a:ext cx="10972800" cy="4277072"/>
              </a:xfrm>
              <a:blipFill>
                <a:blip r:embed="rId2"/>
                <a:stretch>
                  <a:fillRect l="-222" r="-56"/>
                </a:stretch>
              </a:blipFill>
            </p:spPr>
            <p:txBody>
              <a:bodyPr/>
              <a:lstStyle/>
              <a:p>
                <a:r>
                  <a:rPr lang="zh-CN" altLang="en-US">
                    <a:noFill/>
                  </a:rPr>
                  <a:t> </a:t>
                </a:r>
              </a:p>
            </p:txBody>
          </p:sp>
        </mc:Fallback>
      </mc:AlternateContent>
      <p:sp>
        <p:nvSpPr>
          <p:cNvPr id="2" name="标题 1">
            <a:extLst>
              <a:ext uri="{FF2B5EF4-FFF2-40B4-BE49-F238E27FC236}">
                <a16:creationId xmlns="" xmlns:a16="http://schemas.microsoft.com/office/drawing/2014/main" id="{6824A33E-C2C5-4CC9-ABAF-F968385594EA}"/>
              </a:ext>
            </a:extLst>
          </p:cNvPr>
          <p:cNvSpPr>
            <a:spLocks noGrp="1"/>
          </p:cNvSpPr>
          <p:nvPr>
            <p:ph type="title"/>
          </p:nvPr>
        </p:nvSpPr>
        <p:spPr/>
        <p:txBody>
          <a:bodyPr/>
          <a:lstStyle/>
          <a:p>
            <a:r>
              <a:rPr lang="en-US" altLang="zh-CN" b="1" dirty="0"/>
              <a:t>5.3.4 </a:t>
            </a:r>
            <a:r>
              <a:rPr lang="zh-CN" altLang="en-US" b="1" dirty="0"/>
              <a:t>公钥加密和陷门单向置换</a:t>
            </a:r>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24</a:t>
            </a:fld>
            <a:endParaRPr lang="en-US" altLang="zh-CN"/>
          </a:p>
        </p:txBody>
      </p:sp>
    </p:spTree>
    <p:extLst>
      <p:ext uri="{BB962C8B-B14F-4D97-AF65-F5344CB8AC3E}">
        <p14:creationId xmlns="" xmlns:p14="http://schemas.microsoft.com/office/powerpoint/2010/main" val="1318670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F02025D-F5A1-42ED-B859-432C901342AB}"/>
              </a:ext>
            </a:extLst>
          </p:cNvPr>
          <p:cNvSpPr>
            <a:spLocks noGrp="1"/>
          </p:cNvSpPr>
          <p:nvPr>
            <p:ph type="title"/>
          </p:nvPr>
        </p:nvSpPr>
        <p:spPr/>
        <p:txBody>
          <a:bodyPr/>
          <a:lstStyle/>
          <a:p>
            <a:r>
              <a:rPr lang="en-US" altLang="zh-CN" sz="4400" b="1" dirty="0"/>
              <a:t>5.3.5 </a:t>
            </a:r>
            <a:r>
              <a:rPr lang="zh-CN" altLang="en-US" sz="4400" b="1" dirty="0"/>
              <a:t>数字签名</a:t>
            </a:r>
          </a:p>
        </p:txBody>
      </p:sp>
      <mc:AlternateContent xmlns:mc="http://schemas.openxmlformats.org/markup-compatibility/2006">
        <mc:Choice xmlns="" xmlns:a14="http://schemas.microsoft.com/office/drawing/2010/main" Requires="a14">
          <p:sp>
            <p:nvSpPr>
              <p:cNvPr id="3" name="内容占位符 2">
                <a:extLst>
                  <a:ext uri="{FF2B5EF4-FFF2-40B4-BE49-F238E27FC236}">
                    <a16:creationId xmlns:a16="http://schemas.microsoft.com/office/drawing/2014/main" id="{48BE2808-3C13-4176-89A7-FD73956028FC}"/>
                  </a:ext>
                </a:extLst>
              </p:cNvPr>
              <p:cNvSpPr>
                <a:spLocks noGrp="1"/>
              </p:cNvSpPr>
              <p:nvPr>
                <p:ph idx="1"/>
              </p:nvPr>
            </p:nvSpPr>
            <p:spPr>
              <a:xfrm>
                <a:off x="609600" y="1087115"/>
                <a:ext cx="10972800" cy="5078189"/>
              </a:xfrm>
            </p:spPr>
            <p:txBody>
              <a:bodyPr/>
              <a:lstStyle/>
              <a:p>
                <a:pPr>
                  <a:lnSpc>
                    <a:spcPct val="150000"/>
                  </a:lnSpc>
                </a:pPr>
                <a:r>
                  <a:rPr lang="zh-CN" altLang="en-US" sz="2600" dirty="0"/>
                  <a:t>基本思想：消息上的签名只能由某个人创建，但可以被任何人验证。</a:t>
                </a:r>
                <a:endParaRPr lang="en-US" altLang="zh-CN" sz="2600" dirty="0"/>
              </a:p>
              <a:p>
                <a:pPr lvl="1">
                  <a:lnSpc>
                    <a:spcPct val="150000"/>
                  </a:lnSpc>
                </a:pPr>
                <a:r>
                  <a:rPr lang="zh-CN" altLang="en-US" dirty="0"/>
                  <a:t>应用领域包括对软件升级进行签名。</a:t>
                </a:r>
                <a:endParaRPr lang="en-US" altLang="zh-CN" dirty="0"/>
              </a:p>
              <a:p>
                <a:pPr>
                  <a:lnSpc>
                    <a:spcPct val="150000"/>
                  </a:lnSpc>
                </a:pPr>
                <a:r>
                  <a:rPr lang="zh-CN" altLang="en-US" sz="2600" dirty="0"/>
                  <a:t>数字签名方案有一个密钥对生成函数，给定随机输入</a:t>
                </a:r>
                <a14:m>
                  <m:oMath xmlns:m="http://schemas.openxmlformats.org/officeDocument/2006/math">
                    <m:r>
                      <a:rPr lang="en-US" altLang="zh-CN" sz="2600" b="0" i="1" smtClean="0">
                        <a:latin typeface="Cambria Math" panose="02040503050406030204" pitchFamily="18" charset="0"/>
                      </a:rPr>
                      <m:t>𝑅</m:t>
                    </m:r>
                    <m:r>
                      <a:rPr lang="zh-CN" altLang="en-US" sz="2600" i="1">
                        <a:latin typeface="Cambria Math" panose="02040503050406030204" pitchFamily="18" charset="0"/>
                      </a:rPr>
                      <m:t>，</m:t>
                    </m:r>
                    <m:r>
                      <a:rPr lang="zh-CN" altLang="en-US" sz="2600" i="1" smtClean="0">
                        <a:latin typeface="Cambria Math" panose="02040503050406030204" pitchFamily="18" charset="0"/>
                      </a:rPr>
                      <m:t>输出</m:t>
                    </m:r>
                  </m:oMath>
                </a14:m>
                <a:r>
                  <a:rPr lang="zh-CN" altLang="en-US" sz="2600" dirty="0"/>
                  <a:t>私有签名密钥</a:t>
                </a:r>
                <a14:m>
                  <m:oMath xmlns:m="http://schemas.openxmlformats.org/officeDocument/2006/math">
                    <m:r>
                      <a:rPr lang="zh-CN" altLang="en-US" sz="2600" i="1" smtClean="0">
                        <a:latin typeface="Cambria Math" panose="02040503050406030204" pitchFamily="18" charset="0"/>
                      </a:rPr>
                      <m:t>𝜎</m:t>
                    </m:r>
                    <m:r>
                      <a:rPr lang="en-US" altLang="zh-CN" sz="2600" b="0" i="1" smtClean="0">
                        <a:latin typeface="Cambria Math" panose="02040503050406030204" pitchFamily="18" charset="0"/>
                      </a:rPr>
                      <m:t>𝑅</m:t>
                    </m:r>
                  </m:oMath>
                </a14:m>
                <a:r>
                  <a:rPr lang="zh-CN" altLang="en-US" sz="2600" dirty="0"/>
                  <a:t>和公共签名验证密钥</a:t>
                </a:r>
                <a14:m>
                  <m:oMath xmlns:m="http://schemas.openxmlformats.org/officeDocument/2006/math">
                    <m:r>
                      <a:rPr lang="en-US" altLang="zh-CN" sz="2600" b="0" i="1" smtClean="0">
                        <a:latin typeface="Cambria Math" panose="02040503050406030204" pitchFamily="18" charset="0"/>
                      </a:rPr>
                      <m:t>𝑉𝑅</m:t>
                    </m:r>
                  </m:oMath>
                </a14:m>
                <a:r>
                  <a:rPr lang="zh-CN" altLang="en-US" sz="2600" dirty="0"/>
                  <a:t>，并具有下列特性：</a:t>
                </a:r>
                <a:endParaRPr lang="en-US" altLang="zh-CN" sz="2600" dirty="0"/>
              </a:p>
              <a:p>
                <a:pPr lvl="1">
                  <a:lnSpc>
                    <a:spcPct val="150000"/>
                  </a:lnSpc>
                </a:pPr>
                <a14:m>
                  <m:oMath xmlns:m="http://schemas.openxmlformats.org/officeDocument/2006/math">
                    <m:r>
                      <a:rPr lang="en-US" altLang="zh-CN" sz="2400" b="0" i="1" smtClean="0">
                        <a:latin typeface="Cambria Math" panose="02040503050406030204" pitchFamily="18" charset="0"/>
                      </a:rPr>
                      <m:t>𝑉𝑅</m:t>
                    </m:r>
                    <m:r>
                      <a:rPr lang="zh-CN" altLang="en-US" sz="2400" i="1">
                        <a:latin typeface="Cambria Math" panose="02040503050406030204" pitchFamily="18" charset="0"/>
                      </a:rPr>
                      <m:t>不能</m:t>
                    </m:r>
                  </m:oMath>
                </a14:m>
                <a:r>
                  <a:rPr lang="zh-CN" altLang="en-US" sz="2200" dirty="0"/>
                  <a:t>计算出</a:t>
                </a:r>
                <a14:m>
                  <m:oMath xmlns:m="http://schemas.openxmlformats.org/officeDocument/2006/math">
                    <m:r>
                      <a:rPr lang="zh-CN" altLang="en-US" sz="2400" i="1">
                        <a:latin typeface="Cambria Math" panose="02040503050406030204" pitchFamily="18" charset="0"/>
                      </a:rPr>
                      <m:t>𝜎</m:t>
                    </m:r>
                    <m:r>
                      <a:rPr lang="en-US" altLang="zh-CN" sz="2400" i="1">
                        <a:latin typeface="Cambria Math" panose="02040503050406030204" pitchFamily="18" charset="0"/>
                      </a:rPr>
                      <m:t>𝑅</m:t>
                    </m:r>
                  </m:oMath>
                </a14:m>
                <a:r>
                  <a:rPr lang="zh-CN" altLang="en-US" sz="2200" dirty="0"/>
                  <a:t>；</a:t>
                </a:r>
                <a:endParaRPr lang="en-US" altLang="zh-CN" sz="2200" dirty="0"/>
              </a:p>
              <a:p>
                <a:pPr lvl="1">
                  <a:lnSpc>
                    <a:spcPct val="150000"/>
                  </a:lnSpc>
                </a:pPr>
                <a:r>
                  <a:rPr lang="zh-CN" altLang="en-US" sz="2200" dirty="0"/>
                  <a:t>存在签名函数，给定消息</a:t>
                </a:r>
                <a14:m>
                  <m:oMath xmlns:m="http://schemas.openxmlformats.org/officeDocument/2006/math">
                    <m:r>
                      <a:rPr lang="en-US" altLang="zh-CN" sz="2400" b="0" i="1" smtClean="0">
                        <a:latin typeface="Cambria Math" panose="02040503050406030204" pitchFamily="18" charset="0"/>
                      </a:rPr>
                      <m:t>𝑅</m:t>
                    </m:r>
                  </m:oMath>
                </a14:m>
                <a:r>
                  <a:rPr lang="zh-CN" altLang="en-US" sz="2200" dirty="0"/>
                  <a:t>和</a:t>
                </a:r>
                <a14:m>
                  <m:oMath xmlns:m="http://schemas.openxmlformats.org/officeDocument/2006/math">
                    <m:r>
                      <a:rPr lang="zh-CN" altLang="en-US" sz="2200" i="1" dirty="0" smtClean="0">
                        <a:latin typeface="Cambria Math" panose="02040503050406030204" pitchFamily="18" charset="0"/>
                      </a:rPr>
                      <m:t>𝜎</m:t>
                    </m:r>
                    <m:r>
                      <a:rPr lang="en-US" altLang="zh-CN" sz="2200" b="0" i="1" dirty="0" smtClean="0">
                        <a:latin typeface="Cambria Math" panose="02040503050406030204" pitchFamily="18" charset="0"/>
                      </a:rPr>
                      <m:t>𝑅</m:t>
                    </m:r>
                  </m:oMath>
                </a14:m>
                <a:r>
                  <a:rPr lang="zh-CN" altLang="en-US" sz="2200" dirty="0"/>
                  <a:t>，生成一个签名</a:t>
                </a:r>
                <a14:m>
                  <m:oMath xmlns:m="http://schemas.openxmlformats.org/officeDocument/2006/math">
                    <m:r>
                      <a:rPr lang="en-US" altLang="zh-CN" sz="2200" b="0" i="1" smtClean="0">
                        <a:latin typeface="Cambria Math" panose="02040503050406030204" pitchFamily="18" charset="0"/>
                      </a:rPr>
                      <m:t>𝑆𝑖</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𝑔</m:t>
                        </m:r>
                      </m:e>
                      <m:sub>
                        <m:r>
                          <a:rPr lang="zh-CN" altLang="en-US" sz="2200" b="0" i="1" smtClean="0">
                            <a:latin typeface="Cambria Math" panose="02040503050406030204" pitchFamily="18" charset="0"/>
                          </a:rPr>
                          <m:t>𝜎</m:t>
                        </m:r>
                        <m:r>
                          <a:rPr lang="en-US" altLang="zh-CN" sz="2200" b="0" i="1" smtClean="0">
                            <a:latin typeface="Cambria Math" panose="02040503050406030204" pitchFamily="18" charset="0"/>
                          </a:rPr>
                          <m:t>𝑅</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𝑀</m:t>
                    </m:r>
                    <m:r>
                      <a:rPr lang="en-US" altLang="zh-CN" sz="2200" b="0" i="1" smtClean="0">
                        <a:latin typeface="Cambria Math" panose="02040503050406030204" pitchFamily="18" charset="0"/>
                      </a:rPr>
                      <m:t>)</m:t>
                    </m:r>
                  </m:oMath>
                </a14:m>
                <a:endParaRPr lang="en-US" altLang="zh-CN" sz="2200" dirty="0"/>
              </a:p>
              <a:p>
                <a:pPr lvl="1">
                  <a:lnSpc>
                    <a:spcPct val="150000"/>
                  </a:lnSpc>
                </a:pPr>
                <a:r>
                  <a:rPr lang="zh-CN" altLang="en-US" sz="2200" dirty="0"/>
                  <a:t>存在签名验证函数，给定签名</a:t>
                </a:r>
                <a14:m>
                  <m:oMath xmlns:m="http://schemas.openxmlformats.org/officeDocument/2006/math">
                    <m:r>
                      <a:rPr lang="en-US" altLang="zh-CN" sz="2200" b="0" i="1" smtClean="0">
                        <a:latin typeface="Cambria Math" panose="02040503050406030204" pitchFamily="18" charset="0"/>
                      </a:rPr>
                      <m:t>𝑆𝑖</m:t>
                    </m:r>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𝑔</m:t>
                        </m:r>
                      </m:e>
                      <m:sub>
                        <m:r>
                          <a:rPr lang="zh-CN" altLang="en-US" sz="2200" b="0" i="1" smtClean="0">
                            <a:latin typeface="Cambria Math" panose="02040503050406030204" pitchFamily="18" charset="0"/>
                          </a:rPr>
                          <m:t>𝜎</m:t>
                        </m:r>
                        <m:r>
                          <a:rPr lang="en-US" altLang="zh-CN" sz="2200" b="0" i="1" smtClean="0">
                            <a:latin typeface="Cambria Math" panose="02040503050406030204" pitchFamily="18" charset="0"/>
                          </a:rPr>
                          <m:t>𝑅</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𝑀</m:t>
                    </m:r>
                    <m:r>
                      <a:rPr lang="en-US" altLang="zh-CN" sz="2200" b="0" i="1" smtClean="0">
                        <a:latin typeface="Cambria Math" panose="02040503050406030204" pitchFamily="18" charset="0"/>
                      </a:rPr>
                      <m:t>)</m:t>
                    </m:r>
                  </m:oMath>
                </a14:m>
                <a:r>
                  <a:rPr lang="zh-CN" altLang="en-US" sz="2200" dirty="0"/>
                  <a:t>和</a:t>
                </a:r>
                <a14:m>
                  <m:oMath xmlns:m="http://schemas.openxmlformats.org/officeDocument/2006/math">
                    <m:r>
                      <a:rPr lang="en-US" altLang="zh-CN" sz="2400" i="1">
                        <a:latin typeface="Cambria Math" panose="02040503050406030204" pitchFamily="18" charset="0"/>
                      </a:rPr>
                      <m:t>𝑉𝑅</m:t>
                    </m:r>
                  </m:oMath>
                </a14:m>
                <a:r>
                  <a:rPr lang="zh-CN" altLang="en-US" sz="2200" dirty="0"/>
                  <a:t>，如果计算结果等于</a:t>
                </a:r>
                <a14:m>
                  <m:oMath xmlns:m="http://schemas.openxmlformats.org/officeDocument/2006/math">
                    <m:r>
                      <a:rPr lang="zh-CN" altLang="en-US" sz="2200" i="1" dirty="0">
                        <a:latin typeface="Cambria Math" panose="02040503050406030204" pitchFamily="18" charset="0"/>
                      </a:rPr>
                      <m:t>𝜎</m:t>
                    </m:r>
                    <m:r>
                      <a:rPr lang="en-US" altLang="zh-CN" sz="2200" i="1" dirty="0">
                        <a:latin typeface="Cambria Math" panose="02040503050406030204" pitchFamily="18" charset="0"/>
                      </a:rPr>
                      <m:t>𝑅</m:t>
                    </m:r>
                    <m:r>
                      <a:rPr lang="zh-CN" altLang="en-US" sz="2200" i="1" dirty="0" smtClean="0">
                        <a:latin typeface="Cambria Math" panose="02040503050406030204" pitchFamily="18" charset="0"/>
                      </a:rPr>
                      <m:t>，</m:t>
                    </m:r>
                  </m:oMath>
                </a14:m>
                <a:r>
                  <a:rPr lang="zh-CN" altLang="en-US" sz="2200" dirty="0"/>
                  <a:t>将会输出</a:t>
                </a:r>
                <a:r>
                  <a:rPr lang="en-US" altLang="zh-CN" sz="2200" dirty="0"/>
                  <a:t>TRUE</a:t>
                </a:r>
                <a:r>
                  <a:rPr lang="zh-CN" altLang="en-US" sz="2200" dirty="0"/>
                  <a:t>，否则输出</a:t>
                </a:r>
                <a:r>
                  <a:rPr lang="en-US" altLang="zh-CN" sz="2200" dirty="0"/>
                  <a:t>FALSE</a:t>
                </a:r>
                <a:r>
                  <a:rPr lang="zh-CN" altLang="en-US" sz="2200" dirty="0"/>
                  <a:t>。</a:t>
                </a:r>
                <a:endParaRPr lang="en-US" altLang="zh-CN" sz="2200" dirty="0"/>
              </a:p>
              <a:p>
                <a:pPr lvl="1">
                  <a:lnSpc>
                    <a:spcPct val="150000"/>
                  </a:lnSpc>
                </a:pPr>
                <a:endParaRPr lang="zh-CN" altLang="en-US" dirty="0"/>
              </a:p>
            </p:txBody>
          </p:sp>
        </mc:Choice>
        <mc:Fallback>
          <p:sp>
            <p:nvSpPr>
              <p:cNvPr id="3" name="内容占位符 2">
                <a:extLst>
                  <a:ext uri="{FF2B5EF4-FFF2-40B4-BE49-F238E27FC236}">
                    <a16:creationId xmlns="" xmlns:a16="http://schemas.microsoft.com/office/drawing/2014/main" id="{48BE2808-3C13-4176-89A7-FD73956028FC}"/>
                  </a:ext>
                </a:extLst>
              </p:cNvPr>
              <p:cNvSpPr>
                <a:spLocks noGrp="1" noRot="1" noChangeAspect="1" noMove="1" noResize="1" noEditPoints="1" noAdjustHandles="1" noChangeArrowheads="1" noChangeShapeType="1" noTextEdit="1"/>
              </p:cNvSpPr>
              <p:nvPr>
                <p:ph idx="1"/>
              </p:nvPr>
            </p:nvSpPr>
            <p:spPr>
              <a:xfrm>
                <a:off x="609600" y="1087120"/>
                <a:ext cx="10972800" cy="5078189"/>
              </a:xfrm>
              <a:blipFill>
                <a:blip r:embed="rId2"/>
                <a:stretch>
                  <a:fillRect l="-2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25</a:t>
            </a:fld>
            <a:endParaRPr lang="en-US" altLang="zh-CN"/>
          </a:p>
        </p:txBody>
      </p:sp>
    </p:spTree>
    <p:extLst>
      <p:ext uri="{BB962C8B-B14F-4D97-AF65-F5344CB8AC3E}">
        <p14:creationId xmlns="" xmlns:p14="http://schemas.microsoft.com/office/powerpoint/2010/main" val="2023029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 xmlns:a16="http://schemas.microsoft.com/office/drawing/2014/main" id="{D8E907B5-0EF1-4A84-80D9-A2516FC92414}"/>
              </a:ext>
            </a:extLst>
          </p:cNvPr>
          <p:cNvSpPr>
            <a:spLocks noGrp="1"/>
          </p:cNvSpPr>
          <p:nvPr>
            <p:ph type="title"/>
          </p:nvPr>
        </p:nvSpPr>
        <p:spPr>
          <a:xfrm>
            <a:off x="609600" y="277819"/>
            <a:ext cx="10972800" cy="1139825"/>
          </a:xfrm>
        </p:spPr>
        <p:txBody>
          <a:bodyPr/>
          <a:lstStyle/>
          <a:p>
            <a:r>
              <a:rPr lang="en-US" altLang="zh-CN" sz="4400" b="1" dirty="0"/>
              <a:t>5.4 </a:t>
            </a:r>
            <a:r>
              <a:rPr lang="zh-CN" altLang="en-US" sz="4400" b="1" dirty="0"/>
              <a:t>对称加密原语</a:t>
            </a:r>
          </a:p>
        </p:txBody>
      </p:sp>
      <p:sp>
        <p:nvSpPr>
          <p:cNvPr id="5" name="Rectangle 1031">
            <a:extLst>
              <a:ext uri="{FF2B5EF4-FFF2-40B4-BE49-F238E27FC236}">
                <a16:creationId xmlns="" xmlns:a16="http://schemas.microsoft.com/office/drawing/2014/main" id="{E43C15F5-BA3E-4BEF-855C-32BD2176D7FA}"/>
              </a:ext>
            </a:extLst>
          </p:cNvPr>
          <p:cNvSpPr>
            <a:spLocks noChangeArrowheads="1"/>
          </p:cNvSpPr>
          <p:nvPr/>
        </p:nvSpPr>
        <p:spPr bwMode="auto">
          <a:xfrm>
            <a:off x="3007297" y="2283749"/>
            <a:ext cx="1238251"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pitchFamily="49" charset="-122"/>
                <a:ea typeface="仿宋_GB2312" pitchFamily="49" charset="-122"/>
              </a:rPr>
              <a:t>信息</a:t>
            </a:r>
            <a:r>
              <a:rPr kumimoji="1" lang="en-US" altLang="zh-CN" sz="2400">
                <a:solidFill>
                  <a:srgbClr val="FFFFFF"/>
                </a:solidFill>
                <a:latin typeface="仿宋_GB2312" pitchFamily="49" charset="-122"/>
                <a:ea typeface="仿宋_GB2312" pitchFamily="49" charset="-122"/>
              </a:rPr>
              <a:t>P</a:t>
            </a:r>
          </a:p>
        </p:txBody>
      </p:sp>
      <p:sp>
        <p:nvSpPr>
          <p:cNvPr id="6" name="Rectangle 1032">
            <a:extLst>
              <a:ext uri="{FF2B5EF4-FFF2-40B4-BE49-F238E27FC236}">
                <a16:creationId xmlns="" xmlns:a16="http://schemas.microsoft.com/office/drawing/2014/main" id="{DE59CEB3-3637-4144-A8FB-69B1C737E8E9}"/>
              </a:ext>
            </a:extLst>
          </p:cNvPr>
          <p:cNvSpPr>
            <a:spLocks noChangeArrowheads="1"/>
          </p:cNvSpPr>
          <p:nvPr/>
        </p:nvSpPr>
        <p:spPr bwMode="auto">
          <a:xfrm>
            <a:off x="5140900" y="2283749"/>
            <a:ext cx="2043113"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pitchFamily="49" charset="-122"/>
                <a:ea typeface="仿宋_GB2312" pitchFamily="49" charset="-122"/>
              </a:rPr>
              <a:t>加密算法</a:t>
            </a:r>
            <a:r>
              <a:rPr kumimoji="1" lang="en-US" altLang="zh-CN" sz="2400">
                <a:solidFill>
                  <a:srgbClr val="FFFFFF"/>
                </a:solidFill>
                <a:latin typeface="仿宋_GB2312" pitchFamily="49" charset="-122"/>
                <a:ea typeface="仿宋_GB2312" pitchFamily="49" charset="-122"/>
              </a:rPr>
              <a:t>E</a:t>
            </a:r>
            <a:endParaRPr kumimoji="1" lang="zh-CN" altLang="en-US" sz="2400">
              <a:solidFill>
                <a:srgbClr val="FFFFFF"/>
              </a:solidFill>
              <a:latin typeface="仿宋_GB2312" pitchFamily="49" charset="-122"/>
              <a:ea typeface="仿宋_GB2312" pitchFamily="49" charset="-122"/>
            </a:endParaRPr>
          </a:p>
        </p:txBody>
      </p:sp>
      <p:sp>
        <p:nvSpPr>
          <p:cNvPr id="7" name="Rectangle 1033">
            <a:extLst>
              <a:ext uri="{FF2B5EF4-FFF2-40B4-BE49-F238E27FC236}">
                <a16:creationId xmlns="" xmlns:a16="http://schemas.microsoft.com/office/drawing/2014/main" id="{487E1E36-2154-4F5A-8582-F0480218CE80}"/>
              </a:ext>
            </a:extLst>
          </p:cNvPr>
          <p:cNvSpPr>
            <a:spLocks noChangeArrowheads="1"/>
          </p:cNvSpPr>
          <p:nvPr/>
        </p:nvSpPr>
        <p:spPr bwMode="auto">
          <a:xfrm>
            <a:off x="5598097" y="1445543"/>
            <a:ext cx="1238251" cy="471488"/>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pitchFamily="49" charset="-122"/>
                <a:ea typeface="仿宋_GB2312" pitchFamily="49" charset="-122"/>
              </a:rPr>
              <a:t>密钥</a:t>
            </a:r>
            <a:r>
              <a:rPr kumimoji="1" lang="en-US" altLang="zh-CN" sz="2400">
                <a:solidFill>
                  <a:srgbClr val="FFFFFF"/>
                </a:solidFill>
                <a:latin typeface="仿宋_GB2312" pitchFamily="49" charset="-122"/>
                <a:ea typeface="仿宋_GB2312" pitchFamily="49" charset="-122"/>
              </a:rPr>
              <a:t>K</a:t>
            </a:r>
          </a:p>
        </p:txBody>
      </p:sp>
      <p:sp>
        <p:nvSpPr>
          <p:cNvPr id="8" name="AutoShape 1034">
            <a:extLst>
              <a:ext uri="{FF2B5EF4-FFF2-40B4-BE49-F238E27FC236}">
                <a16:creationId xmlns="" xmlns:a16="http://schemas.microsoft.com/office/drawing/2014/main" id="{FA341A57-9484-4267-93C1-047245EFFE26}"/>
              </a:ext>
            </a:extLst>
          </p:cNvPr>
          <p:cNvSpPr>
            <a:spLocks noChangeArrowheads="1"/>
          </p:cNvSpPr>
          <p:nvPr/>
        </p:nvSpPr>
        <p:spPr bwMode="auto">
          <a:xfrm>
            <a:off x="4226496" y="2407568"/>
            <a:ext cx="914400" cy="152400"/>
          </a:xfrm>
          <a:prstGeom prst="rightArrow">
            <a:avLst>
              <a:gd name="adj1" fmla="val 50000"/>
              <a:gd name="adj2" fmla="val 68250"/>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sp>
        <p:nvSpPr>
          <p:cNvPr id="9" name="Rectangle 1035">
            <a:extLst>
              <a:ext uri="{FF2B5EF4-FFF2-40B4-BE49-F238E27FC236}">
                <a16:creationId xmlns="" xmlns:a16="http://schemas.microsoft.com/office/drawing/2014/main" id="{C28AF659-66C5-42EE-AD17-54474032E815}"/>
              </a:ext>
            </a:extLst>
          </p:cNvPr>
          <p:cNvSpPr>
            <a:spLocks noChangeArrowheads="1"/>
          </p:cNvSpPr>
          <p:nvPr/>
        </p:nvSpPr>
        <p:spPr bwMode="auto">
          <a:xfrm>
            <a:off x="7919021" y="2283749"/>
            <a:ext cx="1031875"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pitchFamily="49" charset="-122"/>
                <a:ea typeface="仿宋_GB2312" pitchFamily="49" charset="-122"/>
              </a:rPr>
              <a:t>密文</a:t>
            </a:r>
            <a:r>
              <a:rPr kumimoji="1" lang="en-US" altLang="zh-CN" sz="2400">
                <a:solidFill>
                  <a:srgbClr val="FFFFFF"/>
                </a:solidFill>
                <a:latin typeface="仿宋_GB2312" pitchFamily="49" charset="-122"/>
                <a:ea typeface="仿宋_GB2312" pitchFamily="49" charset="-122"/>
              </a:rPr>
              <a:t>C</a:t>
            </a:r>
          </a:p>
        </p:txBody>
      </p:sp>
      <p:sp>
        <p:nvSpPr>
          <p:cNvPr id="10" name="AutoShape 1036">
            <a:extLst>
              <a:ext uri="{FF2B5EF4-FFF2-40B4-BE49-F238E27FC236}">
                <a16:creationId xmlns="" xmlns:a16="http://schemas.microsoft.com/office/drawing/2014/main" id="{A942DE3C-3748-42E4-8112-0FE10C4A2192}"/>
              </a:ext>
            </a:extLst>
          </p:cNvPr>
          <p:cNvSpPr>
            <a:spLocks noChangeArrowheads="1"/>
          </p:cNvSpPr>
          <p:nvPr/>
        </p:nvSpPr>
        <p:spPr bwMode="auto">
          <a:xfrm>
            <a:off x="7198296" y="2440906"/>
            <a:ext cx="720725" cy="119062"/>
          </a:xfrm>
          <a:prstGeom prst="rightArrow">
            <a:avLst>
              <a:gd name="adj1" fmla="val 50000"/>
              <a:gd name="adj2" fmla="val 58488"/>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sp>
        <p:nvSpPr>
          <p:cNvPr id="11" name="AutoShape 1037">
            <a:extLst>
              <a:ext uri="{FF2B5EF4-FFF2-40B4-BE49-F238E27FC236}">
                <a16:creationId xmlns="" xmlns:a16="http://schemas.microsoft.com/office/drawing/2014/main" id="{1E65EA7D-1949-42C3-98C2-D979670A3F54}"/>
              </a:ext>
            </a:extLst>
          </p:cNvPr>
          <p:cNvSpPr>
            <a:spLocks noChangeArrowheads="1"/>
          </p:cNvSpPr>
          <p:nvPr/>
        </p:nvSpPr>
        <p:spPr bwMode="auto">
          <a:xfrm>
            <a:off x="6131497" y="1917031"/>
            <a:ext cx="185739" cy="366712"/>
          </a:xfrm>
          <a:prstGeom prst="downArrow">
            <a:avLst>
              <a:gd name="adj1" fmla="val 50000"/>
              <a:gd name="adj2" fmla="val 49359"/>
            </a:avLst>
          </a:prstGeom>
          <a:gradFill rotWithShape="0">
            <a:gsLst>
              <a:gs pos="0">
                <a:srgbClr val="FFFF00"/>
              </a:gs>
              <a:gs pos="100000">
                <a:srgbClr val="767600"/>
              </a:gs>
            </a:gsLst>
            <a:lin ang="5400000" scaled="1"/>
          </a:gradFill>
          <a:ln w="9525">
            <a:solidFill>
              <a:schemeClr val="tx1"/>
            </a:solidFill>
            <a:miter lim="800000"/>
            <a:headEnd/>
            <a:tailEnd/>
          </a:ln>
        </p:spPr>
        <p:txBody>
          <a:bodyPr wrap="none" anchor="ctr"/>
          <a:lstStyle/>
          <a:p>
            <a:endParaRPr lang="zh-CN" altLang="en-US"/>
          </a:p>
        </p:txBody>
      </p:sp>
      <p:sp>
        <p:nvSpPr>
          <p:cNvPr id="12" name="Rectangle 1042">
            <a:extLst>
              <a:ext uri="{FF2B5EF4-FFF2-40B4-BE49-F238E27FC236}">
                <a16:creationId xmlns="" xmlns:a16="http://schemas.microsoft.com/office/drawing/2014/main" id="{22C08740-E487-49D4-A4EE-CB0F464614FC}"/>
              </a:ext>
            </a:extLst>
          </p:cNvPr>
          <p:cNvSpPr>
            <a:spLocks noChangeArrowheads="1"/>
          </p:cNvSpPr>
          <p:nvPr/>
        </p:nvSpPr>
        <p:spPr bwMode="auto">
          <a:xfrm>
            <a:off x="1570613" y="1950374"/>
            <a:ext cx="866775" cy="473075"/>
          </a:xfrm>
          <a:prstGeom prst="rect">
            <a:avLst/>
          </a:prstGeom>
          <a:solidFill>
            <a:schemeClr val="hlink"/>
          </a:solidFill>
          <a:ln w="9525">
            <a:solidFill>
              <a:schemeClr val="tx1"/>
            </a:solidFill>
            <a:miter lim="800000"/>
            <a:headEnd/>
            <a:tailEnd/>
          </a:ln>
        </p:spPr>
        <p:txBody>
          <a:bodyPr wrap="none" anchor="ctr"/>
          <a:lstStyle/>
          <a:p>
            <a:pPr algn="ctr"/>
            <a:r>
              <a:rPr kumimoji="1" lang="zh-CN" altLang="en-US" sz="2400">
                <a:solidFill>
                  <a:schemeClr val="bg2"/>
                </a:solidFill>
                <a:latin typeface="仿宋_GB2312" pitchFamily="49" charset="-122"/>
                <a:ea typeface="仿宋_GB2312" pitchFamily="49" charset="-122"/>
              </a:rPr>
              <a:t>用户</a:t>
            </a:r>
            <a:r>
              <a:rPr kumimoji="1" lang="en-US" altLang="zh-CN" sz="2400">
                <a:solidFill>
                  <a:schemeClr val="bg2"/>
                </a:solidFill>
                <a:latin typeface="仿宋_GB2312" pitchFamily="49" charset="-122"/>
                <a:ea typeface="仿宋_GB2312" pitchFamily="49" charset="-122"/>
              </a:rPr>
              <a:t>A</a:t>
            </a:r>
          </a:p>
        </p:txBody>
      </p:sp>
      <p:sp>
        <p:nvSpPr>
          <p:cNvPr id="13" name="Rectangle 1050">
            <a:extLst>
              <a:ext uri="{FF2B5EF4-FFF2-40B4-BE49-F238E27FC236}">
                <a16:creationId xmlns="" xmlns:a16="http://schemas.microsoft.com/office/drawing/2014/main" id="{607ADA6F-9935-4253-8489-5DAF3891A217}"/>
              </a:ext>
            </a:extLst>
          </p:cNvPr>
          <p:cNvSpPr>
            <a:spLocks noChangeArrowheads="1"/>
          </p:cNvSpPr>
          <p:nvPr/>
        </p:nvSpPr>
        <p:spPr bwMode="auto">
          <a:xfrm>
            <a:off x="2637409" y="1340768"/>
            <a:ext cx="6629400" cy="1524000"/>
          </a:xfrm>
          <a:prstGeom prst="rect">
            <a:avLst/>
          </a:prstGeom>
          <a:noFill/>
          <a:ln w="38100">
            <a:solidFill>
              <a:schemeClr val="tx1"/>
            </a:solidFill>
            <a:prstDash val="dash"/>
            <a:miter lim="800000"/>
            <a:headEnd/>
            <a:tailEnd/>
          </a:ln>
        </p:spPr>
        <p:txBody>
          <a:bodyPr wrap="none" anchor="ctr"/>
          <a:lstStyle/>
          <a:p>
            <a:endParaRPr lang="zh-CN" altLang="en-US"/>
          </a:p>
        </p:txBody>
      </p:sp>
      <p:sp>
        <p:nvSpPr>
          <p:cNvPr id="14" name="Rectangle 1041">
            <a:extLst>
              <a:ext uri="{FF2B5EF4-FFF2-40B4-BE49-F238E27FC236}">
                <a16:creationId xmlns="" xmlns:a16="http://schemas.microsoft.com/office/drawing/2014/main" id="{881C7229-B895-4C36-B321-510DEF262296}"/>
              </a:ext>
            </a:extLst>
          </p:cNvPr>
          <p:cNvSpPr>
            <a:spLocks noChangeArrowheads="1"/>
          </p:cNvSpPr>
          <p:nvPr/>
        </p:nvSpPr>
        <p:spPr bwMode="auto">
          <a:xfrm>
            <a:off x="1559501" y="5074574"/>
            <a:ext cx="866775" cy="473075"/>
          </a:xfrm>
          <a:prstGeom prst="rect">
            <a:avLst/>
          </a:prstGeom>
          <a:solidFill>
            <a:schemeClr val="hlink"/>
          </a:solidFill>
          <a:ln w="9525">
            <a:solidFill>
              <a:schemeClr val="tx1"/>
            </a:solidFill>
            <a:miter lim="800000"/>
            <a:headEnd/>
            <a:tailEnd/>
          </a:ln>
        </p:spPr>
        <p:txBody>
          <a:bodyPr wrap="none" anchor="ctr"/>
          <a:lstStyle/>
          <a:p>
            <a:pPr algn="ctr"/>
            <a:r>
              <a:rPr kumimoji="1" lang="zh-CN" altLang="en-US" sz="2400">
                <a:solidFill>
                  <a:schemeClr val="bg2"/>
                </a:solidFill>
                <a:latin typeface="仿宋_GB2312" pitchFamily="49" charset="-122"/>
                <a:ea typeface="仿宋_GB2312" pitchFamily="49" charset="-122"/>
              </a:rPr>
              <a:t>用户</a:t>
            </a:r>
            <a:r>
              <a:rPr kumimoji="1" lang="en-US" altLang="zh-CN" sz="2400">
                <a:solidFill>
                  <a:schemeClr val="bg2"/>
                </a:solidFill>
                <a:latin typeface="仿宋_GB2312" pitchFamily="49" charset="-122"/>
                <a:ea typeface="仿宋_GB2312" pitchFamily="49" charset="-122"/>
              </a:rPr>
              <a:t>B</a:t>
            </a:r>
          </a:p>
        </p:txBody>
      </p:sp>
      <p:sp>
        <p:nvSpPr>
          <p:cNvPr id="15" name="Rectangle 1051">
            <a:extLst>
              <a:ext uri="{FF2B5EF4-FFF2-40B4-BE49-F238E27FC236}">
                <a16:creationId xmlns="" xmlns:a16="http://schemas.microsoft.com/office/drawing/2014/main" id="{66DF4D42-293C-4C86-B0F8-E9AAE6C6FD7B}"/>
              </a:ext>
            </a:extLst>
          </p:cNvPr>
          <p:cNvSpPr>
            <a:spLocks noChangeArrowheads="1"/>
          </p:cNvSpPr>
          <p:nvPr/>
        </p:nvSpPr>
        <p:spPr bwMode="auto">
          <a:xfrm>
            <a:off x="2624709" y="4541168"/>
            <a:ext cx="6630987" cy="1600200"/>
          </a:xfrm>
          <a:prstGeom prst="rect">
            <a:avLst/>
          </a:prstGeom>
          <a:noFill/>
          <a:ln w="38100">
            <a:solidFill>
              <a:schemeClr val="tx1"/>
            </a:solidFill>
            <a:prstDash val="dash"/>
            <a:miter lim="800000"/>
            <a:headEnd/>
            <a:tailEnd/>
          </a:ln>
        </p:spPr>
        <p:txBody>
          <a:bodyPr wrap="none" anchor="ctr"/>
          <a:lstStyle/>
          <a:p>
            <a:endParaRPr lang="zh-CN" altLang="en-US"/>
          </a:p>
        </p:txBody>
      </p:sp>
      <p:sp>
        <p:nvSpPr>
          <p:cNvPr id="16" name="Rectangle 1031">
            <a:extLst>
              <a:ext uri="{FF2B5EF4-FFF2-40B4-BE49-F238E27FC236}">
                <a16:creationId xmlns="" xmlns:a16="http://schemas.microsoft.com/office/drawing/2014/main" id="{C7171AA6-08FF-4CD7-99A9-0937BFAAD8A8}"/>
              </a:ext>
            </a:extLst>
          </p:cNvPr>
          <p:cNvSpPr>
            <a:spLocks noChangeArrowheads="1"/>
          </p:cNvSpPr>
          <p:nvPr/>
        </p:nvSpPr>
        <p:spPr bwMode="auto">
          <a:xfrm>
            <a:off x="3007297" y="5531774"/>
            <a:ext cx="1238251"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pitchFamily="49" charset="-122"/>
                <a:ea typeface="仿宋_GB2312" pitchFamily="49" charset="-122"/>
              </a:rPr>
              <a:t>信息</a:t>
            </a:r>
            <a:r>
              <a:rPr kumimoji="1" lang="en-US" altLang="zh-CN" sz="2400">
                <a:solidFill>
                  <a:srgbClr val="FFFFFF"/>
                </a:solidFill>
                <a:latin typeface="仿宋_GB2312" pitchFamily="49" charset="-122"/>
                <a:ea typeface="仿宋_GB2312" pitchFamily="49" charset="-122"/>
              </a:rPr>
              <a:t>P</a:t>
            </a:r>
          </a:p>
        </p:txBody>
      </p:sp>
      <p:sp>
        <p:nvSpPr>
          <p:cNvPr id="17" name="Rectangle 1032">
            <a:extLst>
              <a:ext uri="{FF2B5EF4-FFF2-40B4-BE49-F238E27FC236}">
                <a16:creationId xmlns="" xmlns:a16="http://schemas.microsoft.com/office/drawing/2014/main" id="{5C4AB69F-4324-4342-AFEE-6F8D2E4DDD09}"/>
              </a:ext>
            </a:extLst>
          </p:cNvPr>
          <p:cNvSpPr>
            <a:spLocks noChangeArrowheads="1"/>
          </p:cNvSpPr>
          <p:nvPr/>
        </p:nvSpPr>
        <p:spPr bwMode="auto">
          <a:xfrm>
            <a:off x="5140900" y="5531774"/>
            <a:ext cx="2043113"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pitchFamily="49" charset="-122"/>
                <a:ea typeface="仿宋_GB2312" pitchFamily="49" charset="-122"/>
              </a:rPr>
              <a:t>解密算法</a:t>
            </a:r>
            <a:r>
              <a:rPr kumimoji="1" lang="en-US" altLang="zh-CN" sz="2400">
                <a:solidFill>
                  <a:srgbClr val="FFFFFF"/>
                </a:solidFill>
                <a:latin typeface="仿宋_GB2312" pitchFamily="49" charset="-122"/>
                <a:ea typeface="仿宋_GB2312" pitchFamily="49" charset="-122"/>
              </a:rPr>
              <a:t>D</a:t>
            </a:r>
            <a:endParaRPr kumimoji="1" lang="zh-CN" altLang="en-US" sz="2400">
              <a:solidFill>
                <a:srgbClr val="FFFFFF"/>
              </a:solidFill>
              <a:latin typeface="仿宋_GB2312" pitchFamily="49" charset="-122"/>
              <a:ea typeface="仿宋_GB2312" pitchFamily="49" charset="-122"/>
            </a:endParaRPr>
          </a:p>
        </p:txBody>
      </p:sp>
      <p:sp>
        <p:nvSpPr>
          <p:cNvPr id="18" name="Rectangle 1033">
            <a:extLst>
              <a:ext uri="{FF2B5EF4-FFF2-40B4-BE49-F238E27FC236}">
                <a16:creationId xmlns="" xmlns:a16="http://schemas.microsoft.com/office/drawing/2014/main" id="{66B1FDB8-19AB-4238-B551-C4724DCD70A0}"/>
              </a:ext>
            </a:extLst>
          </p:cNvPr>
          <p:cNvSpPr>
            <a:spLocks noChangeArrowheads="1"/>
          </p:cNvSpPr>
          <p:nvPr/>
        </p:nvSpPr>
        <p:spPr bwMode="auto">
          <a:xfrm>
            <a:off x="5598097" y="4693568"/>
            <a:ext cx="1238251" cy="471488"/>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pitchFamily="49" charset="-122"/>
                <a:ea typeface="仿宋_GB2312" pitchFamily="49" charset="-122"/>
              </a:rPr>
              <a:t>密钥</a:t>
            </a:r>
            <a:r>
              <a:rPr kumimoji="1" lang="en-US" altLang="zh-CN" sz="2400">
                <a:solidFill>
                  <a:srgbClr val="FFFFFF"/>
                </a:solidFill>
                <a:latin typeface="仿宋_GB2312" pitchFamily="49" charset="-122"/>
                <a:ea typeface="仿宋_GB2312" pitchFamily="49" charset="-122"/>
              </a:rPr>
              <a:t>K</a:t>
            </a:r>
          </a:p>
        </p:txBody>
      </p:sp>
      <p:sp>
        <p:nvSpPr>
          <p:cNvPr id="19" name="AutoShape 1034">
            <a:extLst>
              <a:ext uri="{FF2B5EF4-FFF2-40B4-BE49-F238E27FC236}">
                <a16:creationId xmlns="" xmlns:a16="http://schemas.microsoft.com/office/drawing/2014/main" id="{42B1E68F-C5C6-43FF-9ADA-1E0B1E1D9554}"/>
              </a:ext>
            </a:extLst>
          </p:cNvPr>
          <p:cNvSpPr>
            <a:spLocks noChangeArrowheads="1"/>
          </p:cNvSpPr>
          <p:nvPr/>
        </p:nvSpPr>
        <p:spPr bwMode="auto">
          <a:xfrm rot="10800000">
            <a:off x="4226496" y="5655593"/>
            <a:ext cx="914400" cy="152400"/>
          </a:xfrm>
          <a:prstGeom prst="rightArrow">
            <a:avLst>
              <a:gd name="adj1" fmla="val 50000"/>
              <a:gd name="adj2" fmla="val 68250"/>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sp>
        <p:nvSpPr>
          <p:cNvPr id="20" name="Rectangle 1035">
            <a:extLst>
              <a:ext uri="{FF2B5EF4-FFF2-40B4-BE49-F238E27FC236}">
                <a16:creationId xmlns="" xmlns:a16="http://schemas.microsoft.com/office/drawing/2014/main" id="{02CC5EE2-8B08-4DCF-911D-1439BF4BA47E}"/>
              </a:ext>
            </a:extLst>
          </p:cNvPr>
          <p:cNvSpPr>
            <a:spLocks noChangeArrowheads="1"/>
          </p:cNvSpPr>
          <p:nvPr/>
        </p:nvSpPr>
        <p:spPr bwMode="auto">
          <a:xfrm>
            <a:off x="7919021" y="5531774"/>
            <a:ext cx="1031875"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pitchFamily="49" charset="-122"/>
                <a:ea typeface="仿宋_GB2312" pitchFamily="49" charset="-122"/>
              </a:rPr>
              <a:t>密文</a:t>
            </a:r>
            <a:r>
              <a:rPr kumimoji="1" lang="en-US" altLang="zh-CN" sz="2400">
                <a:solidFill>
                  <a:srgbClr val="FFFFFF"/>
                </a:solidFill>
                <a:latin typeface="仿宋_GB2312" pitchFamily="49" charset="-122"/>
                <a:ea typeface="仿宋_GB2312" pitchFamily="49" charset="-122"/>
              </a:rPr>
              <a:t>C</a:t>
            </a:r>
          </a:p>
        </p:txBody>
      </p:sp>
      <p:sp>
        <p:nvSpPr>
          <p:cNvPr id="21" name="AutoShape 1036">
            <a:extLst>
              <a:ext uri="{FF2B5EF4-FFF2-40B4-BE49-F238E27FC236}">
                <a16:creationId xmlns="" xmlns:a16="http://schemas.microsoft.com/office/drawing/2014/main" id="{B93E17AF-7ED6-4955-8882-2CB89E29B75F}"/>
              </a:ext>
            </a:extLst>
          </p:cNvPr>
          <p:cNvSpPr>
            <a:spLocks noChangeArrowheads="1"/>
          </p:cNvSpPr>
          <p:nvPr/>
        </p:nvSpPr>
        <p:spPr bwMode="auto">
          <a:xfrm rot="10800000">
            <a:off x="7198296" y="5688931"/>
            <a:ext cx="720725" cy="119062"/>
          </a:xfrm>
          <a:prstGeom prst="rightArrow">
            <a:avLst>
              <a:gd name="adj1" fmla="val 50000"/>
              <a:gd name="adj2" fmla="val 58488"/>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sp>
        <p:nvSpPr>
          <p:cNvPr id="22" name="AutoShape 1037">
            <a:extLst>
              <a:ext uri="{FF2B5EF4-FFF2-40B4-BE49-F238E27FC236}">
                <a16:creationId xmlns="" xmlns:a16="http://schemas.microsoft.com/office/drawing/2014/main" id="{76FB6524-6059-47AD-B825-696707B9FB94}"/>
              </a:ext>
            </a:extLst>
          </p:cNvPr>
          <p:cNvSpPr>
            <a:spLocks noChangeArrowheads="1"/>
          </p:cNvSpPr>
          <p:nvPr/>
        </p:nvSpPr>
        <p:spPr bwMode="auto">
          <a:xfrm>
            <a:off x="6131497" y="5165056"/>
            <a:ext cx="185739" cy="366712"/>
          </a:xfrm>
          <a:prstGeom prst="downArrow">
            <a:avLst>
              <a:gd name="adj1" fmla="val 50000"/>
              <a:gd name="adj2" fmla="val 49359"/>
            </a:avLst>
          </a:prstGeom>
          <a:gradFill rotWithShape="0">
            <a:gsLst>
              <a:gs pos="0">
                <a:srgbClr val="FFFF00"/>
              </a:gs>
              <a:gs pos="100000">
                <a:srgbClr val="767600"/>
              </a:gs>
            </a:gsLst>
            <a:lin ang="5400000" scaled="1"/>
          </a:gradFill>
          <a:ln w="9525">
            <a:solidFill>
              <a:schemeClr val="tx1"/>
            </a:solidFill>
            <a:miter lim="800000"/>
            <a:headEnd/>
            <a:tailEnd/>
          </a:ln>
        </p:spPr>
        <p:txBody>
          <a:bodyPr wrap="none" anchor="ctr"/>
          <a:lstStyle/>
          <a:p>
            <a:endParaRPr lang="zh-CN" altLang="en-US"/>
          </a:p>
        </p:txBody>
      </p:sp>
      <p:sp>
        <p:nvSpPr>
          <p:cNvPr id="23" name="爆炸形 1 34">
            <a:extLst>
              <a:ext uri="{FF2B5EF4-FFF2-40B4-BE49-F238E27FC236}">
                <a16:creationId xmlns="" xmlns:a16="http://schemas.microsoft.com/office/drawing/2014/main" id="{FD22FBAB-EEAE-4D18-B42D-8FDA028F1FCD}"/>
              </a:ext>
            </a:extLst>
          </p:cNvPr>
          <p:cNvSpPr/>
          <p:nvPr/>
        </p:nvSpPr>
        <p:spPr>
          <a:xfrm>
            <a:off x="6512496" y="3169568"/>
            <a:ext cx="3733800" cy="1295400"/>
          </a:xfrm>
          <a:prstGeom prst="irregularSeal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ln w="12700">
                  <a:solidFill>
                    <a:schemeClr val="tx2">
                      <a:satMod val="155000"/>
                    </a:schemeClr>
                  </a:solidFill>
                  <a:prstDash val="solid"/>
                </a:ln>
                <a:solidFill>
                  <a:schemeClr val="bg1"/>
                </a:solidFill>
                <a:latin typeface="+mn-ea"/>
              </a:rPr>
              <a:t>网络</a:t>
            </a:r>
          </a:p>
        </p:txBody>
      </p:sp>
      <p:sp>
        <p:nvSpPr>
          <p:cNvPr id="24" name="AutoShape 1036">
            <a:extLst>
              <a:ext uri="{FF2B5EF4-FFF2-40B4-BE49-F238E27FC236}">
                <a16:creationId xmlns="" xmlns:a16="http://schemas.microsoft.com/office/drawing/2014/main" id="{BF1FE81A-0BFC-4DD9-B27A-10F58366ADC1}"/>
              </a:ext>
            </a:extLst>
          </p:cNvPr>
          <p:cNvSpPr>
            <a:spLocks noChangeArrowheads="1"/>
          </p:cNvSpPr>
          <p:nvPr/>
        </p:nvSpPr>
        <p:spPr bwMode="auto">
          <a:xfrm rot="5400000">
            <a:off x="8057138" y="3037806"/>
            <a:ext cx="720725" cy="152400"/>
          </a:xfrm>
          <a:prstGeom prst="rightArrow">
            <a:avLst>
              <a:gd name="adj1" fmla="val 50000"/>
              <a:gd name="adj2" fmla="val 58480"/>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sp>
        <p:nvSpPr>
          <p:cNvPr id="25" name="AutoShape 1036">
            <a:extLst>
              <a:ext uri="{FF2B5EF4-FFF2-40B4-BE49-F238E27FC236}">
                <a16:creationId xmlns="" xmlns:a16="http://schemas.microsoft.com/office/drawing/2014/main" id="{D5A3543A-6CF1-47F4-9ECC-9FACD0054520}"/>
              </a:ext>
            </a:extLst>
          </p:cNvPr>
          <p:cNvSpPr>
            <a:spLocks noChangeArrowheads="1"/>
          </p:cNvSpPr>
          <p:nvPr/>
        </p:nvSpPr>
        <p:spPr bwMode="auto">
          <a:xfrm rot="5400000">
            <a:off x="7769796" y="4807868"/>
            <a:ext cx="1295400" cy="152400"/>
          </a:xfrm>
          <a:prstGeom prst="rightArrow">
            <a:avLst>
              <a:gd name="adj1" fmla="val 50000"/>
              <a:gd name="adj2" fmla="val 58516"/>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cxnSp>
        <p:nvCxnSpPr>
          <p:cNvPr id="26" name="曲线连接符 29">
            <a:extLst>
              <a:ext uri="{FF2B5EF4-FFF2-40B4-BE49-F238E27FC236}">
                <a16:creationId xmlns="" xmlns:a16="http://schemas.microsoft.com/office/drawing/2014/main" id="{209A6474-33E5-47CE-B4D4-B83E6D7E8737}"/>
              </a:ext>
            </a:extLst>
          </p:cNvPr>
          <p:cNvCxnSpPr>
            <a:stCxn id="7" idx="0"/>
            <a:endCxn id="18" idx="0"/>
          </p:cNvCxnSpPr>
          <p:nvPr/>
        </p:nvCxnSpPr>
        <p:spPr>
          <a:xfrm rot="16200000" flipH="1">
            <a:off x="4593213" y="3067974"/>
            <a:ext cx="3248025" cy="3175"/>
          </a:xfrm>
          <a:prstGeom prst="curvedConnector5">
            <a:avLst>
              <a:gd name="adj1" fmla="val -7038"/>
              <a:gd name="adj2" fmla="val -98968986"/>
              <a:gd name="adj3" fmla="val 110826"/>
            </a:avLst>
          </a:prstGeom>
          <a:ln w="25400">
            <a:solidFill>
              <a:srgbClr val="FF00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TextBox 39">
            <a:extLst>
              <a:ext uri="{FF2B5EF4-FFF2-40B4-BE49-F238E27FC236}">
                <a16:creationId xmlns="" xmlns:a16="http://schemas.microsoft.com/office/drawing/2014/main" id="{8B72B3A5-774E-4384-82E2-19F3C32CE2A2}"/>
              </a:ext>
            </a:extLst>
          </p:cNvPr>
          <p:cNvSpPr txBox="1">
            <a:spLocks noChangeArrowheads="1"/>
          </p:cNvSpPr>
          <p:nvPr/>
        </p:nvSpPr>
        <p:spPr bwMode="auto">
          <a:xfrm>
            <a:off x="3845499" y="1493169"/>
            <a:ext cx="902811" cy="523220"/>
          </a:xfrm>
          <a:prstGeom prst="rect">
            <a:avLst/>
          </a:prstGeom>
          <a:noFill/>
          <a:ln w="9525">
            <a:solidFill>
              <a:srgbClr val="FF00FF"/>
            </a:solidFill>
            <a:miter lim="800000"/>
            <a:headEnd/>
            <a:tailEnd/>
          </a:ln>
        </p:spPr>
        <p:txBody>
          <a:bodyPr wrap="none">
            <a:spAutoFit/>
          </a:bodyPr>
          <a:lstStyle/>
          <a:p>
            <a:r>
              <a:rPr lang="zh-CN" altLang="en-US" sz="2800">
                <a:solidFill>
                  <a:srgbClr val="FF00FF"/>
                </a:solidFill>
              </a:rPr>
              <a:t>相同</a:t>
            </a:r>
          </a:p>
        </p:txBody>
      </p:sp>
      <p:sp>
        <p:nvSpPr>
          <p:cNvPr id="28" name="灯片编号占位符 27"/>
          <p:cNvSpPr>
            <a:spLocks noGrp="1"/>
          </p:cNvSpPr>
          <p:nvPr>
            <p:ph type="sldNum" sz="quarter" idx="12"/>
          </p:nvPr>
        </p:nvSpPr>
        <p:spPr/>
        <p:txBody>
          <a:bodyPr/>
          <a:lstStyle/>
          <a:p>
            <a:pPr>
              <a:defRPr/>
            </a:pPr>
            <a:fld id="{D94256A8-4F82-40B0-86EC-A0FC779E80A4}" type="slidenum">
              <a:rPr lang="en-US" altLang="zh-CN" smtClean="0"/>
              <a:pPr>
                <a:defRPr/>
              </a:pPr>
              <a:t>26</a:t>
            </a:fld>
            <a:endParaRPr lang="en-US" altLang="zh-CN"/>
          </a:p>
        </p:txBody>
      </p:sp>
    </p:spTree>
    <p:extLst>
      <p:ext uri="{BB962C8B-B14F-4D97-AF65-F5344CB8AC3E}">
        <p14:creationId xmlns="" xmlns:p14="http://schemas.microsoft.com/office/powerpoint/2010/main" val="174386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to="" calcmode="lin" valueType="num">
                                      <p:cBhvr>
                                        <p:cTn id="10" dur="1" fill="hold"/>
                                        <p:tgtEl>
                                          <p:spTgt spid="6"/>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to="" calcmode="lin" valueType="num">
                                      <p:cBhvr>
                                        <p:cTn id="13" dur="1" fill="hold"/>
                                        <p:tgtEl>
                                          <p:spTgt spid="7"/>
                                        </p:tgtEl>
                                        <p:attrNameLst>
                                          <p:attrName/>
                                        </p:attrNameLst>
                                      </p:cBhvr>
                                    </p:anim>
                                  </p:childTnLst>
                                </p:cTn>
                              </p:par>
                              <p:par>
                                <p:cTn id="14" presetID="24"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to="" calcmode="lin" valueType="num">
                                      <p:cBhvr>
                                        <p:cTn id="16" dur="1" fill="hold"/>
                                        <p:tgtEl>
                                          <p:spTgt spid="8"/>
                                        </p:tgtEl>
                                        <p:attrNameLst>
                                          <p:attrName/>
                                        </p:attrNameLst>
                                      </p:cBhvr>
                                    </p:anim>
                                  </p:childTnLst>
                                </p:cTn>
                              </p:par>
                              <p:par>
                                <p:cTn id="17" presetID="24"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to="" calcmode="lin" valueType="num">
                                      <p:cBhvr>
                                        <p:cTn id="19" dur="1" fill="hold"/>
                                        <p:tgtEl>
                                          <p:spTgt spid="9"/>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to="" calcmode="lin" valueType="num">
                                      <p:cBhvr>
                                        <p:cTn id="22" dur="1" fill="hold"/>
                                        <p:tgtEl>
                                          <p:spTgt spid="10"/>
                                        </p:tgtEl>
                                        <p:attrNameLst>
                                          <p:attrName/>
                                        </p:attrNameLst>
                                      </p:cBhvr>
                                    </p:anim>
                                  </p:childTnLst>
                                </p:cTn>
                              </p:par>
                              <p:par>
                                <p:cTn id="23" presetID="24"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to="" calcmode="lin" valueType="num">
                                      <p:cBhvr>
                                        <p:cTn id="25" dur="1" fill="hold"/>
                                        <p:tgtEl>
                                          <p:spTgt spid="11"/>
                                        </p:tgtEl>
                                        <p:attrNameLst>
                                          <p:attrName/>
                                        </p:attrNameLst>
                                      </p:cBhvr>
                                    </p:anim>
                                  </p:childTnLst>
                                </p:cTn>
                              </p:par>
                              <p:par>
                                <p:cTn id="26" presetID="24"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to="" calcmode="lin" valueType="num">
                                      <p:cBhvr>
                                        <p:cTn id="28" dur="1" fill="hold"/>
                                        <p:tgtEl>
                                          <p:spTgt spid="13"/>
                                        </p:tgtEl>
                                        <p:attrNameLst>
                                          <p:attrName/>
                                        </p:attrNameLst>
                                      </p:cBhvr>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4"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to="" calcmode="lin" valueType="num">
                                      <p:cBhvr>
                                        <p:cTn id="51" dur="1" fill="hold"/>
                                        <p:tgtEl>
                                          <p:spTgt spid="15"/>
                                        </p:tgtEl>
                                        <p:attrNameLst>
                                          <p:attrName/>
                                        </p:attrNameLst>
                                      </p:cBhvr>
                                    </p:anim>
                                  </p:childTnLst>
                                </p:cTn>
                              </p:par>
                              <p:par>
                                <p:cTn id="52" presetID="24"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to="" calcmode="lin" valueType="num">
                                      <p:cBhvr>
                                        <p:cTn id="54" dur="1" fill="hold"/>
                                        <p:tgtEl>
                                          <p:spTgt spid="16"/>
                                        </p:tgtEl>
                                        <p:attrNameLst>
                                          <p:attrName/>
                                        </p:attrNameLst>
                                      </p:cBhvr>
                                    </p:anim>
                                  </p:childTnLst>
                                </p:cTn>
                              </p:par>
                              <p:par>
                                <p:cTn id="55" presetID="24"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to="" calcmode="lin" valueType="num">
                                      <p:cBhvr>
                                        <p:cTn id="57" dur="1" fill="hold"/>
                                        <p:tgtEl>
                                          <p:spTgt spid="17"/>
                                        </p:tgtEl>
                                        <p:attrNameLst>
                                          <p:attrName/>
                                        </p:attrNameLst>
                                      </p:cBhvr>
                                    </p:anim>
                                  </p:childTnLst>
                                </p:cTn>
                              </p:par>
                              <p:par>
                                <p:cTn id="58" presetID="24"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to="" calcmode="lin" valueType="num">
                                      <p:cBhvr>
                                        <p:cTn id="60" dur="1" fill="hold"/>
                                        <p:tgtEl>
                                          <p:spTgt spid="18"/>
                                        </p:tgtEl>
                                        <p:attrNameLst>
                                          <p:attrName/>
                                        </p:attrNameLst>
                                      </p:cBhvr>
                                    </p:anim>
                                  </p:childTnLst>
                                </p:cTn>
                              </p:par>
                              <p:par>
                                <p:cTn id="61" presetID="24"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to="" calcmode="lin" valueType="num">
                                      <p:cBhvr>
                                        <p:cTn id="63" dur="1" fill="hold"/>
                                        <p:tgtEl>
                                          <p:spTgt spid="19"/>
                                        </p:tgtEl>
                                        <p:attrNameLst>
                                          <p:attrName/>
                                        </p:attrNameLst>
                                      </p:cBhvr>
                                    </p:anim>
                                  </p:childTnLst>
                                </p:cTn>
                              </p:par>
                              <p:par>
                                <p:cTn id="64" presetID="24"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 to="" calcmode="lin" valueType="num">
                                      <p:cBhvr>
                                        <p:cTn id="66" dur="1" fill="hold"/>
                                        <p:tgtEl>
                                          <p:spTgt spid="20"/>
                                        </p:tgtEl>
                                        <p:attrNameLst>
                                          <p:attrName/>
                                        </p:attrNameLst>
                                      </p:cBhvr>
                                    </p:anim>
                                  </p:childTnLst>
                                </p:cTn>
                              </p:par>
                              <p:par>
                                <p:cTn id="67" presetID="24"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to="" calcmode="lin" valueType="num">
                                      <p:cBhvr>
                                        <p:cTn id="69" dur="1" fill="hold"/>
                                        <p:tgtEl>
                                          <p:spTgt spid="21"/>
                                        </p:tgtEl>
                                        <p:attrNameLst>
                                          <p:attrName/>
                                        </p:attrNameLst>
                                      </p:cBhvr>
                                    </p:anim>
                                  </p:childTnLst>
                                </p:cTn>
                              </p:par>
                              <p:par>
                                <p:cTn id="70" presetID="24"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 to="" calcmode="lin" valueType="num">
                                      <p:cBhvr>
                                        <p:cTn id="72" dur="1" fill="hold"/>
                                        <p:tgtEl>
                                          <p:spTgt spid="22"/>
                                        </p:tgtEl>
                                        <p:attrNameLst>
                                          <p:attrName/>
                                        </p:attrNameLst>
                                      </p:cBhvr>
                                    </p:anim>
                                  </p:childTnLst>
                                </p:cTn>
                              </p:par>
                              <p:par>
                                <p:cTn id="73" presetID="24" presetClass="entr" presetSubtype="0" fill="hold" grpId="1" nodeType="withEffect">
                                  <p:stCondLst>
                                    <p:cond delay="0"/>
                                  </p:stCondLst>
                                  <p:childTnLst>
                                    <p:set>
                                      <p:cBhvr>
                                        <p:cTn id="74" dur="1" fill="hold">
                                          <p:stCondLst>
                                            <p:cond delay="0"/>
                                          </p:stCondLst>
                                        </p:cTn>
                                        <p:tgtEl>
                                          <p:spTgt spid="25"/>
                                        </p:tgtEl>
                                        <p:attrNameLst>
                                          <p:attrName>style.visibility</p:attrName>
                                        </p:attrNameLst>
                                      </p:cBhvr>
                                      <p:to>
                                        <p:strVal val="visible"/>
                                      </p:to>
                                    </p:set>
                                    <p:anim to="" calcmode="lin" valueType="num">
                                      <p:cBhvr>
                                        <p:cTn id="75" dur="1" fill="hold"/>
                                        <p:tgtEl>
                                          <p:spTgt spid="25"/>
                                        </p:tgtEl>
                                        <p:attrNameLst>
                                          <p:attrName/>
                                        </p:attrNameLst>
                                      </p:cBhvr>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anim calcmode="lin" valueType="num">
                                      <p:cBhvr additive="base">
                                        <p:cTn id="80" dur="500" fill="hold"/>
                                        <p:tgtEl>
                                          <p:spTgt spid="27"/>
                                        </p:tgtEl>
                                        <p:attrNameLst>
                                          <p:attrName>ppt_x</p:attrName>
                                        </p:attrNameLst>
                                      </p:cBhvr>
                                      <p:tavLst>
                                        <p:tav tm="0">
                                          <p:val>
                                            <p:strVal val="#ppt_x"/>
                                          </p:val>
                                        </p:tav>
                                        <p:tav tm="100000">
                                          <p:val>
                                            <p:strVal val="#ppt_x"/>
                                          </p:val>
                                        </p:tav>
                                      </p:tavLst>
                                    </p:anim>
                                    <p:anim calcmode="lin" valueType="num">
                                      <p:cBhvr additive="base">
                                        <p:cTn id="81" dur="500" fill="hold"/>
                                        <p:tgtEl>
                                          <p:spTgt spid="27"/>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26"/>
                                        </p:tgtEl>
                                        <p:attrNameLst>
                                          <p:attrName>style.visibility</p:attrName>
                                        </p:attrNameLst>
                                      </p:cBhvr>
                                      <p:to>
                                        <p:strVal val="visible"/>
                                      </p:to>
                                    </p:set>
                                    <p:anim calcmode="lin" valueType="num">
                                      <p:cBhvr additive="base">
                                        <p:cTn id="84" dur="500" fill="hold"/>
                                        <p:tgtEl>
                                          <p:spTgt spid="26"/>
                                        </p:tgtEl>
                                        <p:attrNameLst>
                                          <p:attrName>ppt_x</p:attrName>
                                        </p:attrNameLst>
                                      </p:cBhvr>
                                      <p:tavLst>
                                        <p:tav tm="0">
                                          <p:val>
                                            <p:strVal val="#ppt_x"/>
                                          </p:val>
                                        </p:tav>
                                        <p:tav tm="100000">
                                          <p:val>
                                            <p:strVal val="#ppt_x"/>
                                          </p:val>
                                        </p:tav>
                                      </p:tavLst>
                                    </p:anim>
                                    <p:anim calcmode="lin" valueType="num">
                                      <p:cBhvr additive="base">
                                        <p:cTn id="8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5" grpId="1" animBg="1"/>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032ABF2-EB2A-49C5-AB25-595052833F8E}"/>
              </a:ext>
            </a:extLst>
          </p:cNvPr>
          <p:cNvSpPr>
            <a:spLocks noGrp="1"/>
          </p:cNvSpPr>
          <p:nvPr>
            <p:ph type="title"/>
          </p:nvPr>
        </p:nvSpPr>
        <p:spPr/>
        <p:txBody>
          <a:bodyPr/>
          <a:lstStyle/>
          <a:p>
            <a:r>
              <a:rPr lang="en-US" altLang="zh-CN" sz="4400" b="1" dirty="0"/>
              <a:t>5.4.1 SP</a:t>
            </a:r>
            <a:r>
              <a:rPr lang="zh-CN" altLang="en-US" sz="4400" b="1" dirty="0"/>
              <a:t>网络</a:t>
            </a:r>
          </a:p>
        </p:txBody>
      </p:sp>
      <p:sp>
        <p:nvSpPr>
          <p:cNvPr id="3" name="内容占位符 2">
            <a:extLst>
              <a:ext uri="{FF2B5EF4-FFF2-40B4-BE49-F238E27FC236}">
                <a16:creationId xmlns="" xmlns:a16="http://schemas.microsoft.com/office/drawing/2014/main" id="{928CB1F4-D0E5-4564-9B3D-823425C8E76A}"/>
              </a:ext>
            </a:extLst>
          </p:cNvPr>
          <p:cNvSpPr>
            <a:spLocks noGrp="1"/>
          </p:cNvSpPr>
          <p:nvPr>
            <p:ph idx="1"/>
          </p:nvPr>
        </p:nvSpPr>
        <p:spPr/>
        <p:txBody>
          <a:bodyPr/>
          <a:lstStyle/>
          <a:p>
            <a:r>
              <a:rPr lang="zh-CN" altLang="en-US" sz="2800" dirty="0"/>
              <a:t>密码的性质：混淆和扩散；</a:t>
            </a:r>
            <a:endParaRPr lang="en-US" altLang="zh-CN" sz="2800" dirty="0"/>
          </a:p>
          <a:p>
            <a:r>
              <a:rPr lang="en-US" altLang="zh-CN" sz="2800" dirty="0"/>
              <a:t>SP</a:t>
            </a:r>
            <a:r>
              <a:rPr lang="zh-CN" altLang="en-US" sz="2800" dirty="0"/>
              <a:t>网络是由替代和置换电路组合而成的简单网络；</a:t>
            </a:r>
            <a:endParaRPr lang="en-US" altLang="zh-CN" sz="2800" dirty="0"/>
          </a:p>
          <a:p>
            <a:r>
              <a:rPr lang="zh-CN" altLang="en-US" sz="2800" dirty="0"/>
              <a:t>图</a:t>
            </a:r>
            <a:r>
              <a:rPr lang="en-US" altLang="zh-CN" sz="2800" dirty="0"/>
              <a:t>5-10</a:t>
            </a:r>
            <a:r>
              <a:rPr lang="zh-CN" altLang="en-US" sz="2800" dirty="0"/>
              <a:t>展示了一个包含</a:t>
            </a:r>
            <a:r>
              <a:rPr lang="en-US" altLang="zh-CN" sz="2800" dirty="0"/>
              <a:t>16</a:t>
            </a:r>
            <a:r>
              <a:rPr lang="zh-CN" altLang="en-US" sz="2800" dirty="0"/>
              <a:t>个输入的</a:t>
            </a:r>
            <a:r>
              <a:rPr lang="en-US" altLang="zh-CN" sz="2800" dirty="0"/>
              <a:t>SP</a:t>
            </a:r>
            <a:r>
              <a:rPr lang="zh-CN" altLang="en-US" sz="2800" dirty="0"/>
              <a:t>网络：</a:t>
            </a:r>
            <a:endParaRPr lang="en-US" altLang="zh-CN" sz="2800" dirty="0"/>
          </a:p>
          <a:p>
            <a:endParaRPr lang="zh-CN" altLang="en-US" sz="2800" dirty="0"/>
          </a:p>
        </p:txBody>
      </p:sp>
      <p:pic>
        <p:nvPicPr>
          <p:cNvPr id="5" name="图片 4">
            <a:extLst>
              <a:ext uri="{FF2B5EF4-FFF2-40B4-BE49-F238E27FC236}">
                <a16:creationId xmlns="" xmlns:a16="http://schemas.microsoft.com/office/drawing/2014/main" id="{934ADD54-2F93-4142-BBB1-E78BBD3B96DE}"/>
              </a:ext>
            </a:extLst>
          </p:cNvPr>
          <p:cNvPicPr>
            <a:picLocks noChangeAspect="1"/>
          </p:cNvPicPr>
          <p:nvPr/>
        </p:nvPicPr>
        <p:blipFill>
          <a:blip r:embed="rId2"/>
          <a:stretch>
            <a:fillRect/>
          </a:stretch>
        </p:blipFill>
        <p:spPr>
          <a:xfrm>
            <a:off x="3381563" y="3356992"/>
            <a:ext cx="4657900" cy="2520280"/>
          </a:xfrm>
          <a:prstGeom prst="rect">
            <a:avLst/>
          </a:prstGeom>
        </p:spPr>
      </p:pic>
      <p:sp>
        <p:nvSpPr>
          <p:cNvPr id="6" name="灯片编号占位符 5"/>
          <p:cNvSpPr>
            <a:spLocks noGrp="1"/>
          </p:cNvSpPr>
          <p:nvPr>
            <p:ph type="sldNum" sz="quarter" idx="12"/>
          </p:nvPr>
        </p:nvSpPr>
        <p:spPr/>
        <p:txBody>
          <a:bodyPr/>
          <a:lstStyle/>
          <a:p>
            <a:pPr>
              <a:defRPr/>
            </a:pPr>
            <a:fld id="{D94256A8-4F82-40B0-86EC-A0FC779E80A4}" type="slidenum">
              <a:rPr lang="en-US" altLang="zh-CN" smtClean="0"/>
              <a:pPr>
                <a:defRPr/>
              </a:pPr>
              <a:t>27</a:t>
            </a:fld>
            <a:endParaRPr lang="en-US" altLang="zh-CN"/>
          </a:p>
        </p:txBody>
      </p:sp>
    </p:spTree>
    <p:extLst>
      <p:ext uri="{BB962C8B-B14F-4D97-AF65-F5344CB8AC3E}">
        <p14:creationId xmlns="" xmlns:p14="http://schemas.microsoft.com/office/powerpoint/2010/main" val="2117008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 xmlns:a16="http://schemas.microsoft.com/office/drawing/2014/main" id="{1B2B7584-7164-4F97-BD89-10A9CC08BC3B}"/>
              </a:ext>
            </a:extLst>
          </p:cNvPr>
          <p:cNvSpPr>
            <a:spLocks noGrp="1"/>
          </p:cNvSpPr>
          <p:nvPr>
            <p:ph idx="1"/>
          </p:nvPr>
        </p:nvSpPr>
        <p:spPr>
          <a:xfrm>
            <a:off x="695400" y="1628800"/>
            <a:ext cx="10513168" cy="1728762"/>
          </a:xfrm>
        </p:spPr>
        <p:txBody>
          <a:bodyPr>
            <a:normAutofit/>
          </a:bodyPr>
          <a:lstStyle/>
          <a:p>
            <a:pPr>
              <a:lnSpc>
                <a:spcPct val="120000"/>
              </a:lnSpc>
              <a:spcBef>
                <a:spcPts val="0"/>
              </a:spcBef>
            </a:pPr>
            <a:r>
              <a:rPr lang="zh-CN" altLang="en-US" sz="2800" dirty="0">
                <a:solidFill>
                  <a:srgbClr val="FF00FF"/>
                </a:solidFill>
              </a:rPr>
              <a:t>举例：</a:t>
            </a:r>
            <a:r>
              <a:rPr lang="zh-CN" altLang="en-US" sz="2800" dirty="0"/>
              <a:t>当</a:t>
            </a:r>
            <a:r>
              <a:rPr lang="en-US" altLang="zh-CN" sz="2800" dirty="0"/>
              <a:t>n=4</a:t>
            </a:r>
            <a:r>
              <a:rPr lang="zh-CN" altLang="en-US" sz="2800" dirty="0"/>
              <a:t>时，输入有</a:t>
            </a:r>
            <a:r>
              <a:rPr lang="en-US" altLang="zh-CN" sz="2800" dirty="0"/>
              <a:t>16</a:t>
            </a:r>
            <a:r>
              <a:rPr lang="zh-CN" altLang="en-US" sz="2800" dirty="0"/>
              <a:t>种可能的状态，每一种被代换成</a:t>
            </a:r>
            <a:r>
              <a:rPr lang="en-US" altLang="zh-CN" sz="2800" dirty="0"/>
              <a:t>16</a:t>
            </a:r>
            <a:r>
              <a:rPr lang="zh-CN" altLang="en-US" sz="2800" dirty="0"/>
              <a:t>种可能输出状态中的唯一一个，每一个表示</a:t>
            </a:r>
            <a:r>
              <a:rPr lang="en-US" altLang="zh-CN" sz="2800" dirty="0"/>
              <a:t>4</a:t>
            </a:r>
            <a:r>
              <a:rPr lang="zh-CN" altLang="en-US" sz="2800" dirty="0"/>
              <a:t>位的密文输出。</a:t>
            </a:r>
            <a:endParaRPr lang="en-US" altLang="zh-CN" sz="2800" dirty="0"/>
          </a:p>
        </p:txBody>
      </p:sp>
      <p:pic>
        <p:nvPicPr>
          <p:cNvPr id="5" name="Picture 8" descr="xd24">
            <a:extLst>
              <a:ext uri="{FF2B5EF4-FFF2-40B4-BE49-F238E27FC236}">
                <a16:creationId xmlns="" xmlns:a16="http://schemas.microsoft.com/office/drawing/2014/main" id="{A55D3CED-E4E8-4806-957D-22286EAF1846}"/>
              </a:ext>
            </a:extLst>
          </p:cNvPr>
          <p:cNvPicPr>
            <a:picLocks noChangeAspect="1" noChangeArrowheads="1"/>
          </p:cNvPicPr>
          <p:nvPr/>
        </p:nvPicPr>
        <p:blipFill>
          <a:blip r:embed="rId2" cstate="print"/>
          <a:srcRect/>
          <a:stretch>
            <a:fillRect/>
          </a:stretch>
        </p:blipFill>
        <p:spPr bwMode="auto">
          <a:xfrm>
            <a:off x="3035300" y="2977414"/>
            <a:ext cx="6121400" cy="3592512"/>
          </a:xfrm>
          <a:prstGeom prst="rect">
            <a:avLst/>
          </a:prstGeom>
          <a:noFill/>
        </p:spPr>
      </p:pic>
      <p:sp>
        <p:nvSpPr>
          <p:cNvPr id="6" name="标题 1">
            <a:extLst>
              <a:ext uri="{FF2B5EF4-FFF2-40B4-BE49-F238E27FC236}">
                <a16:creationId xmlns="" xmlns:a16="http://schemas.microsoft.com/office/drawing/2014/main" id="{DF02F88F-FA45-4E4A-82D3-AC1EC3890C0F}"/>
              </a:ext>
            </a:extLst>
          </p:cNvPr>
          <p:cNvSpPr>
            <a:spLocks noGrp="1"/>
          </p:cNvSpPr>
          <p:nvPr>
            <p:ph type="title"/>
          </p:nvPr>
        </p:nvSpPr>
        <p:spPr>
          <a:xfrm>
            <a:off x="609600" y="277819"/>
            <a:ext cx="10972800" cy="1139825"/>
          </a:xfrm>
        </p:spPr>
        <p:txBody>
          <a:bodyPr/>
          <a:lstStyle/>
          <a:p>
            <a:r>
              <a:rPr lang="en-US" altLang="zh-CN" sz="4400" b="1" dirty="0"/>
              <a:t>5.4.1 SP</a:t>
            </a:r>
            <a:r>
              <a:rPr lang="zh-CN" altLang="en-US" sz="4400" b="1" dirty="0"/>
              <a:t>网络</a:t>
            </a:r>
          </a:p>
        </p:txBody>
      </p:sp>
      <p:sp>
        <p:nvSpPr>
          <p:cNvPr id="7" name="灯片编号占位符 6"/>
          <p:cNvSpPr>
            <a:spLocks noGrp="1"/>
          </p:cNvSpPr>
          <p:nvPr>
            <p:ph type="sldNum" sz="quarter" idx="12"/>
          </p:nvPr>
        </p:nvSpPr>
        <p:spPr/>
        <p:txBody>
          <a:bodyPr/>
          <a:lstStyle/>
          <a:p>
            <a:pPr>
              <a:defRPr/>
            </a:pPr>
            <a:fld id="{D94256A8-4F82-40B0-86EC-A0FC779E80A4}" type="slidenum">
              <a:rPr lang="en-US" altLang="zh-CN" smtClean="0"/>
              <a:pPr>
                <a:defRPr/>
              </a:pPr>
              <a:t>28</a:t>
            </a:fld>
            <a:endParaRPr lang="en-US" altLang="zh-CN"/>
          </a:p>
        </p:txBody>
      </p:sp>
    </p:spTree>
    <p:extLst>
      <p:ext uri="{BB962C8B-B14F-4D97-AF65-F5344CB8AC3E}">
        <p14:creationId xmlns="" xmlns:p14="http://schemas.microsoft.com/office/powerpoint/2010/main" val="48777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DA298DF-4660-4C0A-B856-89F928F0231A}"/>
              </a:ext>
            </a:extLst>
          </p:cNvPr>
          <p:cNvSpPr>
            <a:spLocks noGrp="1"/>
          </p:cNvSpPr>
          <p:nvPr>
            <p:ph type="title"/>
          </p:nvPr>
        </p:nvSpPr>
        <p:spPr/>
        <p:txBody>
          <a:bodyPr/>
          <a:lstStyle/>
          <a:p>
            <a:r>
              <a:rPr lang="en-US" altLang="zh-CN" sz="4400" b="1" dirty="0"/>
              <a:t>5.4.1 SP</a:t>
            </a:r>
            <a:r>
              <a:rPr lang="zh-CN" altLang="en-US" sz="4400" b="1" dirty="0"/>
              <a:t>网</a:t>
            </a:r>
            <a:r>
              <a:rPr lang="zh-CN" altLang="en-US" sz="4400" b="1" dirty="0">
                <a:latin typeface="Garamond" panose="02020404030301010803" pitchFamily="18" charset="0"/>
              </a:rPr>
              <a:t>络</a:t>
            </a:r>
          </a:p>
        </p:txBody>
      </p:sp>
      <mc:AlternateContent xmlns:mc="http://schemas.openxmlformats.org/markup-compatibility/2006">
        <mc:Choice xmlns="" xmlns:a14="http://schemas.microsoft.com/office/drawing/2010/main" Requires="a14">
          <p:sp>
            <p:nvSpPr>
              <p:cNvPr id="3" name="内容占位符 2">
                <a:extLst>
                  <a:ext uri="{FF2B5EF4-FFF2-40B4-BE49-F238E27FC236}">
                    <a16:creationId xmlns:a16="http://schemas.microsoft.com/office/drawing/2014/main" id="{89B62C96-35DB-4A42-80D5-25BA418B9624}"/>
                  </a:ext>
                </a:extLst>
              </p:cNvPr>
              <p:cNvSpPr>
                <a:spLocks noGrp="1"/>
              </p:cNvSpPr>
              <p:nvPr>
                <p:ph idx="1"/>
              </p:nvPr>
            </p:nvSpPr>
            <p:spPr>
              <a:xfrm>
                <a:off x="609600" y="1196752"/>
                <a:ext cx="10972800" cy="5150197"/>
              </a:xfrm>
            </p:spPr>
            <p:txBody>
              <a:bodyPr/>
              <a:lstStyle/>
              <a:p>
                <a:pPr>
                  <a:lnSpc>
                    <a:spcPct val="150000"/>
                  </a:lnSpc>
                </a:pPr>
                <a:r>
                  <a:rPr lang="zh-CN" altLang="en-US" sz="2400" dirty="0"/>
                  <a:t>关键点：实现</a:t>
                </a:r>
                <a:r>
                  <a:rPr lang="en-US" altLang="zh-CN" sz="2400" dirty="0"/>
                  <a:t>16</a:t>
                </a:r>
                <a:r>
                  <a:rPr lang="zh-CN" altLang="en-US" sz="2400" dirty="0"/>
                  <a:t>位到</a:t>
                </a:r>
                <a:r>
                  <a:rPr lang="en-US" altLang="zh-CN" sz="2400" dirty="0"/>
                  <a:t>16</a:t>
                </a:r>
                <a:r>
                  <a:rPr lang="zh-CN" altLang="en-US" sz="2400" dirty="0"/>
                  <a:t>位的函数需要</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20</m:t>
                        </m:r>
                      </m:sup>
                    </m:sSup>
                  </m:oMath>
                </a14:m>
                <a:r>
                  <a:rPr lang="zh-CN" altLang="en-US" sz="2400" dirty="0"/>
                  <a:t>内存，而</a:t>
                </a:r>
                <a:r>
                  <a:rPr lang="en-US" altLang="zh-CN" sz="2400" dirty="0"/>
                  <a:t>4</a:t>
                </a:r>
                <a:r>
                  <a:rPr lang="zh-CN" altLang="en-US" sz="2400" dirty="0"/>
                  <a:t>位到</a:t>
                </a:r>
                <a:r>
                  <a:rPr lang="en-US" altLang="zh-CN" sz="2400" dirty="0"/>
                  <a:t>4</a:t>
                </a:r>
                <a:r>
                  <a:rPr lang="zh-CN" altLang="en-US" sz="2400" dirty="0"/>
                  <a:t>位的函数需要</a:t>
                </a:r>
                <a:r>
                  <a:rPr lang="en-US" altLang="zh-CN" sz="2400" dirty="0"/>
                  <a:t>64</a:t>
                </a:r>
                <a:r>
                  <a:rPr lang="zh-CN" altLang="en-US" sz="2400" dirty="0"/>
                  <a:t>位内存。</a:t>
                </a:r>
                <a:endParaRPr lang="en-US" altLang="zh-CN" sz="2400" dirty="0"/>
              </a:p>
              <a:p>
                <a:pPr>
                  <a:lnSpc>
                    <a:spcPct val="150000"/>
                  </a:lnSpc>
                </a:pPr>
                <a:r>
                  <a:rPr lang="zh-CN" altLang="en-US" sz="2400" dirty="0"/>
                  <a:t>选择合适的参数，使攻击者无法区别</a:t>
                </a:r>
                <a:r>
                  <a:rPr lang="en-US" altLang="zh-CN" sz="2400" dirty="0"/>
                  <a:t>16</a:t>
                </a:r>
                <a:r>
                  <a:rPr lang="zh-CN" altLang="en-US" sz="2400" dirty="0"/>
                  <a:t>位到</a:t>
                </a:r>
                <a:r>
                  <a:rPr lang="en-US" altLang="zh-CN" sz="2400" dirty="0"/>
                  <a:t>16</a:t>
                </a:r>
                <a:r>
                  <a:rPr lang="zh-CN" altLang="en-US" sz="2400" dirty="0"/>
                  <a:t>位的函数和简单结构重复而产生的函数。</a:t>
                </a:r>
                <a:endParaRPr lang="en-US" altLang="zh-CN" sz="2400" dirty="0"/>
              </a:p>
              <a:p>
                <a:pPr>
                  <a:lnSpc>
                    <a:spcPct val="150000"/>
                  </a:lnSpc>
                </a:pPr>
                <a:r>
                  <a:rPr lang="zh-CN" altLang="en-US" sz="2400" dirty="0"/>
                  <a:t>安全实现这样的结构需要满足：</a:t>
                </a:r>
                <a:endParaRPr lang="en-US" altLang="zh-CN" sz="2400" dirty="0"/>
              </a:p>
              <a:p>
                <a:pPr lvl="1">
                  <a:lnSpc>
                    <a:spcPct val="150000"/>
                  </a:lnSpc>
                </a:pPr>
                <a:r>
                  <a:rPr lang="zh-CN" altLang="en-US" sz="2400" dirty="0"/>
                  <a:t>密码足够“宽”</a:t>
                </a:r>
                <a:endParaRPr lang="en-US" altLang="zh-CN" sz="2400" dirty="0"/>
              </a:p>
              <a:p>
                <a:pPr lvl="1">
                  <a:lnSpc>
                    <a:spcPct val="150000"/>
                  </a:lnSpc>
                </a:pPr>
                <a:r>
                  <a:rPr lang="zh-CN" altLang="en-US" sz="2400" dirty="0"/>
                  <a:t>需要足够的轮数</a:t>
                </a:r>
                <a:endParaRPr lang="en-US" altLang="zh-CN" sz="2400" dirty="0"/>
              </a:p>
              <a:p>
                <a:pPr lvl="1">
                  <a:lnSpc>
                    <a:spcPct val="150000"/>
                  </a:lnSpc>
                </a:pPr>
                <a:r>
                  <a:rPr lang="zh-CN" altLang="en-US" sz="2400" dirty="0"/>
                  <a:t>合适的</a:t>
                </a:r>
                <a:r>
                  <a:rPr lang="en-US" altLang="zh-CN" sz="2400" dirty="0"/>
                  <a:t>S</a:t>
                </a:r>
                <a:r>
                  <a:rPr lang="zh-CN" altLang="en-US" sz="2400" dirty="0"/>
                  <a:t>盒选择</a:t>
                </a:r>
              </a:p>
            </p:txBody>
          </p:sp>
        </mc:Choice>
        <mc:Fallback>
          <p:sp>
            <p:nvSpPr>
              <p:cNvPr id="3" name="内容占位符 2">
                <a:extLst>
                  <a:ext uri="{FF2B5EF4-FFF2-40B4-BE49-F238E27FC236}">
                    <a16:creationId xmlns="" xmlns:a16="http://schemas.microsoft.com/office/drawing/2014/main" id="{89B62C96-35DB-4A42-80D5-25BA418B9624}"/>
                  </a:ext>
                </a:extLst>
              </p:cNvPr>
              <p:cNvSpPr>
                <a:spLocks noGrp="1" noRot="1" noChangeAspect="1" noMove="1" noResize="1" noEditPoints="1" noAdjustHandles="1" noChangeArrowheads="1" noChangeShapeType="1" noTextEdit="1"/>
              </p:cNvSpPr>
              <p:nvPr>
                <p:ph idx="1"/>
              </p:nvPr>
            </p:nvSpPr>
            <p:spPr>
              <a:xfrm>
                <a:off x="609600" y="1196758"/>
                <a:ext cx="10972800" cy="5150197"/>
              </a:xfrm>
              <a:blipFill>
                <a:blip r:embed="rId2"/>
                <a:stretch>
                  <a:fillRect l="-222" r="-7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29</a:t>
            </a:fld>
            <a:endParaRPr lang="en-US" altLang="zh-CN"/>
          </a:p>
        </p:txBody>
      </p:sp>
    </p:spTree>
    <p:extLst>
      <p:ext uri="{BB962C8B-B14F-4D97-AF65-F5344CB8AC3E}">
        <p14:creationId xmlns="" xmlns:p14="http://schemas.microsoft.com/office/powerpoint/2010/main" val="1754096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 xmlns:a16="http://schemas.microsoft.com/office/drawing/2014/main" id="{02A686CD-3D5E-4A34-AD54-93B5D7044009}"/>
              </a:ext>
            </a:extLst>
          </p:cNvPr>
          <p:cNvSpPr>
            <a:spLocks noGrp="1" noChangeArrowheads="1"/>
          </p:cNvSpPr>
          <p:nvPr>
            <p:ph type="title"/>
          </p:nvPr>
        </p:nvSpPr>
        <p:spPr/>
        <p:txBody>
          <a:bodyPr/>
          <a:lstStyle/>
          <a:p>
            <a:r>
              <a:rPr lang="en-US" altLang="zh-CN" sz="4400" b="1" dirty="0"/>
              <a:t>5.1 </a:t>
            </a:r>
            <a:r>
              <a:rPr lang="zh-CN" altLang="en-US" sz="4400" b="1" dirty="0"/>
              <a:t>引言</a:t>
            </a:r>
            <a:endParaRPr lang="zh-CN" altLang="en-US" dirty="0"/>
          </a:p>
        </p:txBody>
      </p:sp>
      <p:sp>
        <p:nvSpPr>
          <p:cNvPr id="6147" name="内容占位符 2">
            <a:extLst>
              <a:ext uri="{FF2B5EF4-FFF2-40B4-BE49-F238E27FC236}">
                <a16:creationId xmlns="" xmlns:a16="http://schemas.microsoft.com/office/drawing/2014/main" id="{F920488F-7EDC-4E3C-8532-46D1F24ABAA1}"/>
              </a:ext>
            </a:extLst>
          </p:cNvPr>
          <p:cNvSpPr>
            <a:spLocks noGrp="1" noChangeArrowheads="1"/>
          </p:cNvSpPr>
          <p:nvPr>
            <p:ph idx="1"/>
          </p:nvPr>
        </p:nvSpPr>
        <p:spPr>
          <a:xfrm>
            <a:off x="609600" y="1418560"/>
            <a:ext cx="10972800" cy="4530725"/>
          </a:xfrm>
        </p:spPr>
        <p:txBody>
          <a:bodyPr/>
          <a:lstStyle/>
          <a:p>
            <a:r>
              <a:rPr lang="zh-CN" altLang="en-US" dirty="0"/>
              <a:t>密码学是安全工程和数学的交叉学科，提供很多构成现代安全协议基础的工具。</a:t>
            </a:r>
            <a:endParaRPr lang="en-US" altLang="zh-CN" dirty="0"/>
          </a:p>
          <a:p>
            <a:r>
              <a:rPr lang="zh-CN" altLang="en-US" dirty="0"/>
              <a:t>计算机安全和密码学研究渐行渐远</a:t>
            </a:r>
            <a:endParaRPr lang="en-US" altLang="zh-CN" dirty="0"/>
          </a:p>
          <a:p>
            <a:pPr lvl="1"/>
            <a:r>
              <a:rPr lang="zh-CN" altLang="en-US" dirty="0"/>
              <a:t>从事安全研究的人不理解加密工具</a:t>
            </a:r>
            <a:endParaRPr lang="en-US" altLang="zh-CN" dirty="0"/>
          </a:p>
          <a:p>
            <a:pPr lvl="1"/>
            <a:r>
              <a:rPr lang="zh-CN" altLang="en-US" dirty="0"/>
              <a:t>从事加密研究的人不能把加密工具与实际问题联系起来</a:t>
            </a:r>
            <a:endParaRPr lang="en-US" altLang="zh-CN" dirty="0"/>
          </a:p>
          <a:p>
            <a:r>
              <a:rPr lang="zh-CN" altLang="en-US" dirty="0"/>
              <a:t>密码学术语</a:t>
            </a:r>
            <a:endParaRPr lang="en-US" altLang="zh-CN" dirty="0"/>
          </a:p>
          <a:p>
            <a:pPr lvl="1"/>
            <a:r>
              <a:rPr lang="zh-CN" altLang="en-US" dirty="0"/>
              <a:t>密码研究</a:t>
            </a:r>
            <a:r>
              <a:rPr lang="en-US" altLang="zh-CN" dirty="0"/>
              <a:t>(cryptology)</a:t>
            </a:r>
            <a:r>
              <a:rPr lang="zh-CN" altLang="en-US" dirty="0"/>
              <a:t>：同时研究密码破译和加密的科学</a:t>
            </a:r>
            <a:endParaRPr lang="en-US" altLang="zh-CN" dirty="0"/>
          </a:p>
          <a:p>
            <a:pPr lvl="1"/>
            <a:r>
              <a:rPr lang="zh-CN" altLang="en-US" dirty="0"/>
              <a:t>密码学</a:t>
            </a:r>
            <a:r>
              <a:rPr lang="en-US" altLang="zh-CN" dirty="0"/>
              <a:t>(cryptography)</a:t>
            </a:r>
            <a:r>
              <a:rPr lang="zh-CN" altLang="en-US" dirty="0"/>
              <a:t>：设计密码的科学和技术</a:t>
            </a:r>
            <a:endParaRPr lang="en-US" altLang="zh-CN" dirty="0"/>
          </a:p>
          <a:p>
            <a:pPr lvl="1"/>
            <a:r>
              <a:rPr lang="zh-CN" altLang="en-US" dirty="0"/>
              <a:t>密码破译学</a:t>
            </a:r>
            <a:r>
              <a:rPr lang="en-US" altLang="zh-CN" dirty="0"/>
              <a:t>(cryptanalysis)</a:t>
            </a:r>
            <a:r>
              <a:rPr lang="zh-CN" altLang="en-US" dirty="0"/>
              <a:t>：破译密码的科学和技术</a:t>
            </a:r>
            <a:endParaRPr lang="en-US" altLang="zh-CN" dirty="0"/>
          </a:p>
          <a:p>
            <a:endParaRPr lang="zh-CN" altLang="en-US" dirty="0"/>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3</a:t>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0777D95-C4D4-416D-8610-78F16EBD08D6}"/>
              </a:ext>
            </a:extLst>
          </p:cNvPr>
          <p:cNvSpPr>
            <a:spLocks noGrp="1"/>
          </p:cNvSpPr>
          <p:nvPr>
            <p:ph type="title"/>
          </p:nvPr>
        </p:nvSpPr>
        <p:spPr/>
        <p:txBody>
          <a:bodyPr/>
          <a:lstStyle/>
          <a:p>
            <a:r>
              <a:rPr lang="en-US" altLang="zh-CN" sz="4400" b="1" dirty="0"/>
              <a:t>5.4.1 SP</a:t>
            </a:r>
            <a:r>
              <a:rPr lang="zh-CN" altLang="en-US" sz="4400" b="1" dirty="0"/>
              <a:t>网络</a:t>
            </a:r>
          </a:p>
        </p:txBody>
      </p:sp>
      <p:sp>
        <p:nvSpPr>
          <p:cNvPr id="3" name="内容占位符 2">
            <a:extLst>
              <a:ext uri="{FF2B5EF4-FFF2-40B4-BE49-F238E27FC236}">
                <a16:creationId xmlns="" xmlns:a16="http://schemas.microsoft.com/office/drawing/2014/main" id="{6D593256-23F5-44E0-8CF7-22B321122289}"/>
              </a:ext>
            </a:extLst>
          </p:cNvPr>
          <p:cNvSpPr>
            <a:spLocks noGrp="1"/>
          </p:cNvSpPr>
          <p:nvPr>
            <p:ph idx="1"/>
          </p:nvPr>
        </p:nvSpPr>
        <p:spPr>
          <a:xfrm>
            <a:off x="609600" y="980734"/>
            <a:ext cx="10972800" cy="5150197"/>
          </a:xfrm>
        </p:spPr>
        <p:txBody>
          <a:bodyPr/>
          <a:lstStyle/>
          <a:p>
            <a:pPr>
              <a:lnSpc>
                <a:spcPct val="150000"/>
              </a:lnSpc>
            </a:pPr>
            <a:r>
              <a:rPr lang="zh-CN" altLang="en-US" sz="2800" dirty="0">
                <a:solidFill>
                  <a:srgbClr val="FF0000"/>
                </a:solidFill>
              </a:rPr>
              <a:t>分组大小</a:t>
            </a:r>
            <a:endParaRPr lang="en-US" altLang="zh-CN" sz="2800" dirty="0">
              <a:solidFill>
                <a:srgbClr val="FF0000"/>
              </a:solidFill>
            </a:endParaRPr>
          </a:p>
          <a:p>
            <a:pPr lvl="1">
              <a:lnSpc>
                <a:spcPct val="150000"/>
              </a:lnSpc>
            </a:pPr>
            <a:r>
              <a:rPr lang="zh-CN" altLang="en-US" sz="2400" dirty="0"/>
              <a:t>通常使用</a:t>
            </a:r>
            <a:r>
              <a:rPr lang="en-US" altLang="zh-CN" sz="2400" dirty="0"/>
              <a:t>64</a:t>
            </a:r>
            <a:r>
              <a:rPr lang="zh-CN" altLang="en-US" sz="2400" dirty="0"/>
              <a:t>位、</a:t>
            </a:r>
            <a:r>
              <a:rPr lang="en-US" altLang="zh-CN" sz="2400" dirty="0"/>
              <a:t>128</a:t>
            </a:r>
            <a:r>
              <a:rPr lang="zh-CN" altLang="en-US" sz="2400" dirty="0"/>
              <a:t>位甚至更长的分组。</a:t>
            </a:r>
            <a:endParaRPr lang="en-US" altLang="zh-CN" sz="2400" dirty="0"/>
          </a:p>
          <a:p>
            <a:pPr>
              <a:lnSpc>
                <a:spcPct val="150000"/>
              </a:lnSpc>
            </a:pPr>
            <a:r>
              <a:rPr lang="zh-CN" altLang="en-US" sz="2800" dirty="0">
                <a:solidFill>
                  <a:srgbClr val="FF0000"/>
                </a:solidFill>
              </a:rPr>
              <a:t>轮数</a:t>
            </a:r>
            <a:endParaRPr lang="en-US" altLang="zh-CN" sz="2800" dirty="0">
              <a:solidFill>
                <a:srgbClr val="FF0000"/>
              </a:solidFill>
            </a:endParaRPr>
          </a:p>
          <a:p>
            <a:pPr lvl="1">
              <a:lnSpc>
                <a:spcPct val="150000"/>
              </a:lnSpc>
            </a:pPr>
            <a:r>
              <a:rPr lang="zh-CN" altLang="en-US" sz="2400" dirty="0"/>
              <a:t>图</a:t>
            </a:r>
            <a:r>
              <a:rPr lang="en-US" altLang="zh-CN" sz="2400" dirty="0"/>
              <a:t>5-10</a:t>
            </a:r>
            <a:r>
              <a:rPr lang="zh-CN" altLang="en-US" sz="2400" dirty="0"/>
              <a:t>中，两轮是不够的，因为将输入位调整成合适的模式可以推理出</a:t>
            </a:r>
            <a:r>
              <a:rPr lang="en-US" altLang="zh-CN" sz="2400" dirty="0"/>
              <a:t>S</a:t>
            </a:r>
            <a:r>
              <a:rPr lang="zh-CN" altLang="en-US" sz="2400" dirty="0"/>
              <a:t>盒的值。</a:t>
            </a:r>
            <a:endParaRPr lang="en-US" altLang="zh-CN" sz="2400" dirty="0"/>
          </a:p>
          <a:p>
            <a:pPr lvl="1">
              <a:lnSpc>
                <a:spcPct val="150000"/>
              </a:lnSpc>
            </a:pPr>
            <a:r>
              <a:rPr lang="zh-CN" altLang="en-US" sz="2400" dirty="0"/>
              <a:t>需要的轮数取决于数据在密码中的扩散的速度。</a:t>
            </a:r>
            <a:endParaRPr lang="en-US" altLang="zh-CN" sz="2400" dirty="0"/>
          </a:p>
          <a:p>
            <a:pPr>
              <a:lnSpc>
                <a:spcPct val="150000"/>
              </a:lnSpc>
            </a:pPr>
            <a:r>
              <a:rPr lang="en-US" altLang="zh-CN" sz="2800" dirty="0">
                <a:solidFill>
                  <a:srgbClr val="FF0000"/>
                </a:solidFill>
              </a:rPr>
              <a:t>S</a:t>
            </a:r>
            <a:r>
              <a:rPr lang="zh-CN" altLang="en-US" sz="2800" dirty="0">
                <a:solidFill>
                  <a:srgbClr val="FF0000"/>
                </a:solidFill>
              </a:rPr>
              <a:t>盒选择</a:t>
            </a:r>
            <a:endParaRPr lang="en-US" altLang="zh-CN" sz="2800" dirty="0">
              <a:solidFill>
                <a:srgbClr val="FF0000"/>
              </a:solidFill>
            </a:endParaRPr>
          </a:p>
          <a:p>
            <a:pPr lvl="1">
              <a:lnSpc>
                <a:spcPct val="150000"/>
              </a:lnSpc>
            </a:pPr>
            <a:r>
              <a:rPr lang="en-US" altLang="zh-CN" sz="2400" dirty="0"/>
              <a:t>S</a:t>
            </a:r>
            <a:r>
              <a:rPr lang="zh-CN" altLang="en-US" sz="2400" dirty="0"/>
              <a:t>盒的设计同样影响到安全所需的轮数。</a:t>
            </a:r>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30</a:t>
            </a:fld>
            <a:endParaRPr lang="en-US" altLang="zh-CN"/>
          </a:p>
        </p:txBody>
      </p:sp>
    </p:spTree>
    <p:extLst>
      <p:ext uri="{BB962C8B-B14F-4D97-AF65-F5344CB8AC3E}">
        <p14:creationId xmlns="" xmlns:p14="http://schemas.microsoft.com/office/powerpoint/2010/main" val="799392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146A982-40A6-4069-91B0-A545242DE1DC}"/>
              </a:ext>
            </a:extLst>
          </p:cNvPr>
          <p:cNvSpPr>
            <a:spLocks noGrp="1"/>
          </p:cNvSpPr>
          <p:nvPr>
            <p:ph type="title"/>
          </p:nvPr>
        </p:nvSpPr>
        <p:spPr/>
        <p:txBody>
          <a:bodyPr/>
          <a:lstStyle/>
          <a:p>
            <a:r>
              <a:rPr lang="en-US" altLang="zh-CN" sz="4400" b="1" dirty="0"/>
              <a:t>5.4.1 SP</a:t>
            </a:r>
            <a:r>
              <a:rPr lang="zh-CN" altLang="en-US" sz="4400" b="1" dirty="0"/>
              <a:t>网络</a:t>
            </a:r>
          </a:p>
        </p:txBody>
      </p:sp>
      <mc:AlternateContent xmlns:mc="http://schemas.openxmlformats.org/markup-compatibility/2006">
        <mc:Choice xmlns="" xmlns:a14="http://schemas.microsoft.com/office/drawing/2010/main" Requires="a14">
          <p:sp>
            <p:nvSpPr>
              <p:cNvPr id="3" name="内容占位符 2">
                <a:extLst>
                  <a:ext uri="{FF2B5EF4-FFF2-40B4-BE49-F238E27FC236}">
                    <a16:creationId xmlns:a16="http://schemas.microsoft.com/office/drawing/2014/main" id="{2A310DB4-2154-4586-8DBF-A493CFE14C6D}"/>
                  </a:ext>
                </a:extLst>
              </p:cNvPr>
              <p:cNvSpPr>
                <a:spLocks noGrp="1"/>
              </p:cNvSpPr>
              <p:nvPr>
                <p:ph idx="1"/>
              </p:nvPr>
            </p:nvSpPr>
            <p:spPr>
              <a:xfrm>
                <a:off x="609600" y="1417638"/>
                <a:ext cx="10972800" cy="4713287"/>
              </a:xfrm>
            </p:spPr>
            <p:txBody>
              <a:bodyPr/>
              <a:lstStyle/>
              <a:p>
                <a:r>
                  <a:rPr lang="zh-CN" altLang="en-US" sz="2800" dirty="0">
                    <a:solidFill>
                      <a:srgbClr val="FF0000"/>
                    </a:solidFill>
                  </a:rPr>
                  <a:t>线性密码分析</a:t>
                </a:r>
                <a:endParaRPr lang="en-US" altLang="zh-CN" sz="2800" dirty="0">
                  <a:solidFill>
                    <a:srgbClr val="FF0000"/>
                  </a:solidFill>
                </a:endParaRPr>
              </a:p>
              <a:p>
                <a:pPr lvl="1"/>
                <a:r>
                  <a:rPr lang="en-US" altLang="zh-CN" dirty="0"/>
                  <a:t>S</a:t>
                </a:r>
                <a:r>
                  <a:rPr lang="zh-CN" altLang="en-US" dirty="0"/>
                  <a:t>盒存在具有特定发生概率的线性逼近；</a:t>
                </a:r>
                <a:endParaRPr lang="en-US" altLang="zh-CN" dirty="0"/>
              </a:p>
              <a:p>
                <a:pPr lvl="1"/>
                <a:r>
                  <a:rPr lang="zh-CN" altLang="en-US" dirty="0"/>
                  <a:t>通过收集诸如“第一个</a:t>
                </a:r>
                <a:r>
                  <a:rPr lang="en-US" altLang="zh-CN" dirty="0"/>
                  <a:t>S</a:t>
                </a:r>
                <a:r>
                  <a:rPr lang="zh-CN" altLang="en-US" dirty="0"/>
                  <a:t>盒的输入端位</a:t>
                </a:r>
                <a:r>
                  <a:rPr lang="en-US" altLang="zh-CN" dirty="0"/>
                  <a:t>2</a:t>
                </a:r>
                <a:r>
                  <a:rPr lang="zh-CN" altLang="en-US" dirty="0"/>
                  <a:t>加上位</a:t>
                </a:r>
                <a:r>
                  <a:rPr lang="en-US" altLang="zh-CN" dirty="0"/>
                  <a:t>5</a:t>
                </a:r>
                <a:r>
                  <a:rPr lang="zh-CN" altLang="en-US" dirty="0"/>
                  <a:t>等于输出端的位</a:t>
                </a:r>
                <a:r>
                  <a:rPr lang="en-US" altLang="zh-CN" dirty="0"/>
                  <a:t>1</a:t>
                </a:r>
                <a:r>
                  <a:rPr lang="zh-CN" altLang="en-US" dirty="0"/>
                  <a:t>加上位</a:t>
                </a:r>
                <a:r>
                  <a:rPr lang="en-US" altLang="zh-CN" dirty="0"/>
                  <a:t>8</a:t>
                </a:r>
                <a:r>
                  <a:rPr lang="zh-CN" altLang="en-US" dirty="0"/>
                  <a:t>的概率是</a:t>
                </a:r>
                <a:r>
                  <a:rPr lang="en-US" altLang="zh-CN" dirty="0"/>
                  <a:t>13/16</a:t>
                </a:r>
                <a:r>
                  <a:rPr lang="zh-CN" altLang="en-US" dirty="0"/>
                  <a:t>”这样的代数关系来分析。</a:t>
                </a:r>
                <a:endParaRPr lang="en-US" altLang="zh-CN" dirty="0"/>
              </a:p>
              <a:p>
                <a:r>
                  <a:rPr lang="zh-CN" altLang="en-US" sz="2800" dirty="0">
                    <a:solidFill>
                      <a:srgbClr val="FF0000"/>
                    </a:solidFill>
                  </a:rPr>
                  <a:t>差分密码分析</a:t>
                </a:r>
                <a:endParaRPr lang="en-US" altLang="zh-CN" sz="2800" dirty="0">
                  <a:solidFill>
                    <a:srgbClr val="FF0000"/>
                  </a:solidFill>
                </a:endParaRPr>
              </a:p>
              <a:p>
                <a:pPr lvl="1"/>
                <a:r>
                  <a:rPr lang="zh-CN" altLang="en-US" dirty="0"/>
                  <a:t>给定</a:t>
                </a:r>
                <a:r>
                  <a:rPr lang="en-US" altLang="zh-CN" dirty="0"/>
                  <a:t>S</a:t>
                </a:r>
                <a:r>
                  <a:rPr lang="zh-CN" altLang="en-US" dirty="0"/>
                  <a:t>盒的输入发生变化，将在输出端产生特定的变化；</a:t>
                </a:r>
                <a:endParaRPr lang="en-US" altLang="zh-CN" dirty="0"/>
              </a:p>
              <a:p>
                <a:pPr lvl="1"/>
                <a:r>
                  <a:rPr lang="zh-CN" altLang="en-US" dirty="0"/>
                  <a:t>考虑输入的所有可能差分模式，寻找</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𝛿</m:t>
                        </m:r>
                      </m:e>
                      <m:sub>
                        <m:r>
                          <a:rPr lang="en-US" altLang="zh-CN" b="0" i="1" smtClean="0">
                            <a:latin typeface="Cambria Math" panose="02040503050406030204" pitchFamily="18" charset="0"/>
                          </a:rPr>
                          <m:t>𝑖</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b="0" i="1" smtClean="0">
                            <a:latin typeface="Cambria Math" panose="02040503050406030204" pitchFamily="18" charset="0"/>
                          </a:rPr>
                          <m:t>𝑜</m:t>
                        </m:r>
                      </m:sub>
                    </m:sSub>
                    <m:r>
                      <a:rPr lang="zh-CN" altLang="en-US" i="1" smtClean="0">
                        <a:latin typeface="Cambria Math" panose="02040503050406030204" pitchFamily="18" charset="0"/>
                      </a:rPr>
                      <m:t>，</m:t>
                    </m:r>
                  </m:oMath>
                </a14:m>
                <a:r>
                  <a:rPr lang="zh-CN" altLang="en-US" dirty="0"/>
                  <a:t>使得</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𝑖</m:t>
                        </m:r>
                      </m:sub>
                    </m:sSub>
                  </m:oMath>
                </a14:m>
                <a:r>
                  <a:rPr lang="zh-CN" altLang="en-US" dirty="0"/>
                  <a:t>的输入变化将以极高</a:t>
                </a:r>
                <a:r>
                  <a:rPr lang="en-US" altLang="zh-CN" dirty="0"/>
                  <a:t>(</a:t>
                </a:r>
                <a:r>
                  <a:rPr lang="zh-CN" altLang="en-US" dirty="0"/>
                  <a:t>或极低</a:t>
                </a:r>
                <a:r>
                  <a:rPr lang="en-US" altLang="zh-CN" dirty="0"/>
                  <a:t>)</a:t>
                </a:r>
                <a:r>
                  <a:rPr lang="zh-CN" altLang="en-US" dirty="0"/>
                  <a:t>概率产生</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𝛿</m:t>
                        </m:r>
                      </m:e>
                      <m:sub>
                        <m:r>
                          <a:rPr lang="en-US" altLang="zh-CN" i="1">
                            <a:latin typeface="Cambria Math" panose="02040503050406030204" pitchFamily="18" charset="0"/>
                          </a:rPr>
                          <m:t>𝑜</m:t>
                        </m:r>
                      </m:sub>
                    </m:sSub>
                  </m:oMath>
                </a14:m>
                <a:r>
                  <a:rPr lang="zh-CN" altLang="en-US" dirty="0"/>
                  <a:t>的输出变化。</a:t>
                </a:r>
              </a:p>
              <a:p>
                <a:r>
                  <a:rPr lang="zh-CN" altLang="en-US" sz="2800" dirty="0">
                    <a:solidFill>
                      <a:srgbClr val="FF0000"/>
                    </a:solidFill>
                  </a:rPr>
                  <a:t>实例：</a:t>
                </a:r>
                <a:r>
                  <a:rPr lang="en-US" altLang="zh-CN" sz="2800" dirty="0">
                    <a:solidFill>
                      <a:srgbClr val="FF0000"/>
                    </a:solidFill>
                  </a:rPr>
                  <a:t>Serpent</a:t>
                </a:r>
                <a:endParaRPr lang="en-US" altLang="zh-CN" sz="2800" dirty="0"/>
              </a:p>
              <a:p>
                <a:pPr lvl="1"/>
                <a:r>
                  <a:rPr lang="zh-CN" altLang="en-US" sz="2400" dirty="0"/>
                  <a:t>输入、输出分组都为</a:t>
                </a:r>
                <a:r>
                  <a:rPr lang="en-US" altLang="zh-CN" sz="2400" dirty="0"/>
                  <a:t>128</a:t>
                </a:r>
                <a:r>
                  <a:rPr lang="zh-CN" altLang="en-US" sz="2400" dirty="0"/>
                  <a:t>位；</a:t>
                </a:r>
                <a:r>
                  <a:rPr lang="en-US" altLang="zh-CN" sz="2400" dirty="0"/>
                  <a:t>32</a:t>
                </a:r>
                <a:r>
                  <a:rPr lang="zh-CN" altLang="en-US" sz="2400" dirty="0"/>
                  <a:t>轮；</a:t>
                </a:r>
                <a:r>
                  <a:rPr lang="en-US" altLang="zh-CN" sz="2400" dirty="0"/>
                  <a:t>S</a:t>
                </a:r>
                <a:r>
                  <a:rPr lang="zh-CN" altLang="en-US" sz="2400" dirty="0"/>
                  <a:t>盒相同。</a:t>
                </a:r>
              </a:p>
            </p:txBody>
          </p:sp>
        </mc:Choice>
        <mc:Fallback>
          <p:sp>
            <p:nvSpPr>
              <p:cNvPr id="3" name="内容占位符 2">
                <a:extLst>
                  <a:ext uri="{FF2B5EF4-FFF2-40B4-BE49-F238E27FC236}">
                    <a16:creationId xmlns="" xmlns:a16="http://schemas.microsoft.com/office/drawing/2014/main" id="{2A310DB4-2154-4586-8DBF-A493CFE14C6D}"/>
                  </a:ext>
                </a:extLst>
              </p:cNvPr>
              <p:cNvSpPr>
                <a:spLocks noGrp="1" noRot="1" noChangeAspect="1" noMove="1" noResize="1" noEditPoints="1" noAdjustHandles="1" noChangeArrowheads="1" noChangeShapeType="1" noTextEdit="1"/>
              </p:cNvSpPr>
              <p:nvPr>
                <p:ph idx="1"/>
              </p:nvPr>
            </p:nvSpPr>
            <p:spPr>
              <a:xfrm>
                <a:off x="609600" y="1417644"/>
                <a:ext cx="10972800" cy="4713287"/>
              </a:xfrm>
              <a:blipFill>
                <a:blip r:embed="rId2"/>
                <a:stretch>
                  <a:fillRect l="-333" t="-1811" b="-232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31</a:t>
            </a:fld>
            <a:endParaRPr lang="en-US" altLang="zh-CN"/>
          </a:p>
        </p:txBody>
      </p:sp>
    </p:spTree>
    <p:extLst>
      <p:ext uri="{BB962C8B-B14F-4D97-AF65-F5344CB8AC3E}">
        <p14:creationId xmlns="" xmlns:p14="http://schemas.microsoft.com/office/powerpoint/2010/main" val="269608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51C9C6E-1535-4075-A0BA-3241CAAA1D43}"/>
              </a:ext>
            </a:extLst>
          </p:cNvPr>
          <p:cNvSpPr>
            <a:spLocks noGrp="1"/>
          </p:cNvSpPr>
          <p:nvPr>
            <p:ph type="title"/>
          </p:nvPr>
        </p:nvSpPr>
        <p:spPr/>
        <p:txBody>
          <a:bodyPr/>
          <a:lstStyle/>
          <a:p>
            <a:r>
              <a:rPr lang="en-US" altLang="zh-CN" sz="4400" b="1" dirty="0"/>
              <a:t>5.4.2 </a:t>
            </a:r>
            <a:r>
              <a:rPr lang="zh-CN" altLang="en-US" sz="4400" b="1" dirty="0"/>
              <a:t>高级加密标准</a:t>
            </a:r>
          </a:p>
        </p:txBody>
      </p:sp>
      <p:sp>
        <p:nvSpPr>
          <p:cNvPr id="3" name="内容占位符 2">
            <a:extLst>
              <a:ext uri="{FF2B5EF4-FFF2-40B4-BE49-F238E27FC236}">
                <a16:creationId xmlns="" xmlns:a16="http://schemas.microsoft.com/office/drawing/2014/main" id="{C5C25CD3-411A-4B20-BC67-AFFEA6DA69EC}"/>
              </a:ext>
            </a:extLst>
          </p:cNvPr>
          <p:cNvSpPr>
            <a:spLocks noGrp="1"/>
          </p:cNvSpPr>
          <p:nvPr>
            <p:ph idx="1"/>
          </p:nvPr>
        </p:nvSpPr>
        <p:spPr>
          <a:xfrm>
            <a:off x="609600" y="1357607"/>
            <a:ext cx="10972800" cy="2776145"/>
          </a:xfrm>
        </p:spPr>
        <p:txBody>
          <a:bodyPr>
            <a:spAutoFit/>
          </a:bodyPr>
          <a:lstStyle/>
          <a:p>
            <a:r>
              <a:rPr lang="zh-CN" altLang="en-US" sz="2600" dirty="0"/>
              <a:t>分组大小是</a:t>
            </a:r>
            <a:r>
              <a:rPr lang="en-US" altLang="zh-CN" sz="2600" dirty="0"/>
              <a:t>128</a:t>
            </a:r>
            <a:r>
              <a:rPr lang="zh-CN" altLang="en-US" sz="2600" dirty="0"/>
              <a:t>位，可以使 用</a:t>
            </a:r>
            <a:r>
              <a:rPr lang="en-US" altLang="zh-CN" sz="2600" dirty="0"/>
              <a:t>128</a:t>
            </a:r>
            <a:r>
              <a:rPr lang="zh-CN" altLang="en-US" sz="2600" dirty="0"/>
              <a:t>、</a:t>
            </a:r>
            <a:r>
              <a:rPr lang="en-US" altLang="zh-CN" sz="2600" dirty="0"/>
              <a:t>192</a:t>
            </a:r>
            <a:r>
              <a:rPr lang="zh-CN" altLang="en-US" sz="2600" dirty="0"/>
              <a:t>、</a:t>
            </a:r>
            <a:r>
              <a:rPr lang="en-US" altLang="zh-CN" sz="2600" dirty="0"/>
              <a:t>256</a:t>
            </a:r>
            <a:r>
              <a:rPr lang="zh-CN" altLang="en-US" sz="2600" dirty="0"/>
              <a:t>位长度的密钥；</a:t>
            </a:r>
            <a:endParaRPr lang="en-US" altLang="zh-CN" sz="2600" dirty="0"/>
          </a:p>
          <a:p>
            <a:r>
              <a:rPr lang="en-US" altLang="zh-CN" sz="2600" dirty="0"/>
              <a:t>AES</a:t>
            </a:r>
            <a:r>
              <a:rPr lang="zh-CN" altLang="en-US" sz="2600" dirty="0"/>
              <a:t>使用一个作用于单字节输入以提供单字节输出的</a:t>
            </a:r>
            <a:r>
              <a:rPr lang="en-US" altLang="zh-CN" sz="2600" dirty="0"/>
              <a:t>S</a:t>
            </a:r>
            <a:r>
              <a:rPr lang="zh-CN" altLang="en-US" sz="2600" dirty="0"/>
              <a:t>盒；</a:t>
            </a:r>
            <a:endParaRPr lang="en-US" altLang="zh-CN" sz="2600" dirty="0"/>
          </a:p>
          <a:p>
            <a:r>
              <a:rPr lang="zh-CN" altLang="en-US" sz="2600" dirty="0"/>
              <a:t>把待加密的</a:t>
            </a:r>
            <a:r>
              <a:rPr lang="en-US" altLang="zh-CN" sz="2600" dirty="0"/>
              <a:t>16</a:t>
            </a:r>
            <a:r>
              <a:rPr lang="zh-CN" altLang="en-US" sz="2600" dirty="0"/>
              <a:t>字节值安排在一个方格子中，然后逐字节进行变序和混合操作；</a:t>
            </a:r>
            <a:endParaRPr lang="en-US" altLang="zh-CN" sz="2600" dirty="0"/>
          </a:p>
          <a:p>
            <a:pPr lvl="1"/>
            <a:r>
              <a:rPr lang="zh-CN" altLang="en-US" sz="2400" dirty="0"/>
              <a:t>图</a:t>
            </a:r>
            <a:r>
              <a:rPr lang="en-US" altLang="zh-CN" sz="2400" dirty="0"/>
              <a:t>5-11</a:t>
            </a:r>
            <a:r>
              <a:rPr lang="zh-CN" altLang="en-US" sz="2400" dirty="0"/>
              <a:t>举例说明第一列第</a:t>
            </a:r>
            <a:r>
              <a:rPr lang="en-US" altLang="zh-CN" sz="2400" dirty="0"/>
              <a:t>3</a:t>
            </a:r>
            <a:r>
              <a:rPr lang="zh-CN" altLang="en-US" sz="2400" dirty="0"/>
              <a:t>个字节值的变化。</a:t>
            </a:r>
            <a:endParaRPr lang="en-US" altLang="zh-CN" sz="2400" dirty="0"/>
          </a:p>
          <a:p>
            <a:r>
              <a:rPr lang="zh-CN" altLang="en-US" sz="2600" dirty="0"/>
              <a:t>线性变化之后，密钥只要逐字节加起来。</a:t>
            </a:r>
          </a:p>
        </p:txBody>
      </p:sp>
      <p:pic>
        <p:nvPicPr>
          <p:cNvPr id="5" name="图片 4">
            <a:extLst>
              <a:ext uri="{FF2B5EF4-FFF2-40B4-BE49-F238E27FC236}">
                <a16:creationId xmlns="" xmlns:a16="http://schemas.microsoft.com/office/drawing/2014/main" id="{7FCA6B43-11F5-422C-9D0D-4838C8A42A7C}"/>
              </a:ext>
            </a:extLst>
          </p:cNvPr>
          <p:cNvPicPr>
            <a:picLocks noChangeAspect="1"/>
          </p:cNvPicPr>
          <p:nvPr/>
        </p:nvPicPr>
        <p:blipFill>
          <a:blip r:embed="rId2"/>
          <a:stretch>
            <a:fillRect/>
          </a:stretch>
        </p:blipFill>
        <p:spPr>
          <a:xfrm>
            <a:off x="4007768" y="4170683"/>
            <a:ext cx="4680520" cy="1891410"/>
          </a:xfrm>
          <a:prstGeom prst="rect">
            <a:avLst/>
          </a:prstGeom>
        </p:spPr>
      </p:pic>
      <p:sp>
        <p:nvSpPr>
          <p:cNvPr id="6" name="灯片编号占位符 5"/>
          <p:cNvSpPr>
            <a:spLocks noGrp="1"/>
          </p:cNvSpPr>
          <p:nvPr>
            <p:ph type="sldNum" sz="quarter" idx="12"/>
          </p:nvPr>
        </p:nvSpPr>
        <p:spPr/>
        <p:txBody>
          <a:bodyPr/>
          <a:lstStyle/>
          <a:p>
            <a:pPr>
              <a:defRPr/>
            </a:pPr>
            <a:fld id="{D94256A8-4F82-40B0-86EC-A0FC779E80A4}" type="slidenum">
              <a:rPr lang="en-US" altLang="zh-CN" smtClean="0"/>
              <a:pPr>
                <a:defRPr/>
              </a:pPr>
              <a:t>32</a:t>
            </a:fld>
            <a:endParaRPr lang="en-US" altLang="zh-CN"/>
          </a:p>
        </p:txBody>
      </p:sp>
    </p:spTree>
    <p:extLst>
      <p:ext uri="{BB962C8B-B14F-4D97-AF65-F5344CB8AC3E}">
        <p14:creationId xmlns="" xmlns:p14="http://schemas.microsoft.com/office/powerpoint/2010/main" val="158529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D9E4E58-89D9-484C-92CA-C8FEA27C3F5F}"/>
              </a:ext>
            </a:extLst>
          </p:cNvPr>
          <p:cNvSpPr>
            <a:spLocks noGrp="1"/>
          </p:cNvSpPr>
          <p:nvPr>
            <p:ph type="title"/>
          </p:nvPr>
        </p:nvSpPr>
        <p:spPr/>
        <p:txBody>
          <a:bodyPr/>
          <a:lstStyle/>
          <a:p>
            <a:r>
              <a:rPr lang="en-US" altLang="zh-CN" sz="4400" b="1" dirty="0"/>
              <a:t>5.4.2 </a:t>
            </a:r>
            <a:r>
              <a:rPr lang="zh-CN" altLang="en-US" sz="4400" b="1" dirty="0"/>
              <a:t>高级加密标准</a:t>
            </a:r>
          </a:p>
        </p:txBody>
      </p:sp>
      <p:sp>
        <p:nvSpPr>
          <p:cNvPr id="3" name="内容占位符 2">
            <a:extLst>
              <a:ext uri="{FF2B5EF4-FFF2-40B4-BE49-F238E27FC236}">
                <a16:creationId xmlns="" xmlns:a16="http://schemas.microsoft.com/office/drawing/2014/main" id="{293CC855-3BEA-470B-8078-81260051F41D}"/>
              </a:ext>
            </a:extLst>
          </p:cNvPr>
          <p:cNvSpPr>
            <a:spLocks noGrp="1"/>
          </p:cNvSpPr>
          <p:nvPr>
            <p:ph idx="1"/>
          </p:nvPr>
        </p:nvSpPr>
        <p:spPr>
          <a:xfrm>
            <a:off x="609600" y="1417638"/>
            <a:ext cx="10972800" cy="4675657"/>
          </a:xfrm>
        </p:spPr>
        <p:txBody>
          <a:bodyPr/>
          <a:lstStyle/>
          <a:p>
            <a:pPr>
              <a:lnSpc>
                <a:spcPct val="150000"/>
              </a:lnSpc>
            </a:pPr>
            <a:r>
              <a:rPr lang="zh-CN" altLang="en-US" sz="2400" dirty="0"/>
              <a:t>这种算法对于</a:t>
            </a:r>
            <a:r>
              <a:rPr lang="en-US" altLang="zh-CN" sz="2400" dirty="0"/>
              <a:t>128</a:t>
            </a:r>
            <a:r>
              <a:rPr lang="zh-CN" altLang="en-US" sz="2400" dirty="0"/>
              <a:t>位密钥系统需要</a:t>
            </a:r>
            <a:r>
              <a:rPr lang="en-US" altLang="zh-CN" sz="2400" dirty="0"/>
              <a:t>10</a:t>
            </a:r>
            <a:r>
              <a:rPr lang="zh-CN" altLang="en-US" sz="2400" dirty="0"/>
              <a:t>轮，</a:t>
            </a:r>
            <a:r>
              <a:rPr lang="en-US" altLang="zh-CN" sz="2400" dirty="0"/>
              <a:t>192</a:t>
            </a:r>
            <a:r>
              <a:rPr lang="zh-CN" altLang="en-US" sz="2400" dirty="0"/>
              <a:t>位需要</a:t>
            </a:r>
            <a:r>
              <a:rPr lang="en-US" altLang="zh-CN" sz="2400" dirty="0"/>
              <a:t>12</a:t>
            </a:r>
            <a:r>
              <a:rPr lang="zh-CN" altLang="en-US" sz="2400" dirty="0"/>
              <a:t>轮，</a:t>
            </a:r>
            <a:r>
              <a:rPr lang="en-US" altLang="zh-CN" sz="2400" dirty="0"/>
              <a:t>256</a:t>
            </a:r>
            <a:r>
              <a:rPr lang="zh-CN" altLang="en-US" sz="2400" dirty="0"/>
              <a:t>位需要</a:t>
            </a:r>
            <a:r>
              <a:rPr lang="en-US" altLang="zh-CN" sz="2400" dirty="0"/>
              <a:t>14</a:t>
            </a:r>
            <a:r>
              <a:rPr lang="zh-CN" altLang="en-US" sz="2400" dirty="0"/>
              <a:t>轮。</a:t>
            </a:r>
            <a:endParaRPr lang="en-US" altLang="zh-CN" sz="2400" dirty="0"/>
          </a:p>
          <a:p>
            <a:pPr lvl="1">
              <a:lnSpc>
                <a:spcPct val="150000"/>
              </a:lnSpc>
            </a:pPr>
            <a:r>
              <a:rPr lang="en-US" altLang="zh-CN" sz="2000" dirty="0"/>
              <a:t>128</a:t>
            </a:r>
            <a:r>
              <a:rPr lang="zh-CN" altLang="en-US" sz="2000" dirty="0"/>
              <a:t>位密钥的</a:t>
            </a:r>
            <a:r>
              <a:rPr lang="en-US" altLang="zh-CN" sz="2000" dirty="0"/>
              <a:t>AES</a:t>
            </a:r>
            <a:r>
              <a:rPr lang="zh-CN" altLang="en-US" sz="2000" dirty="0"/>
              <a:t>可以保护最高密级为</a:t>
            </a:r>
            <a:r>
              <a:rPr lang="en-US" altLang="zh-CN" sz="2000" dirty="0"/>
              <a:t>SECRET</a:t>
            </a:r>
            <a:r>
              <a:rPr lang="zh-CN" altLang="en-US" sz="2000" dirty="0"/>
              <a:t>的信息；</a:t>
            </a:r>
            <a:endParaRPr lang="en-US" altLang="zh-CN" sz="2000" dirty="0"/>
          </a:p>
          <a:p>
            <a:pPr lvl="1">
              <a:lnSpc>
                <a:spcPct val="150000"/>
              </a:lnSpc>
            </a:pPr>
            <a:r>
              <a:rPr lang="en-US" altLang="zh-CN" sz="2000" dirty="0"/>
              <a:t>256</a:t>
            </a:r>
            <a:r>
              <a:rPr lang="zh-CN" altLang="en-US" sz="2000" dirty="0"/>
              <a:t>位密钥的</a:t>
            </a:r>
            <a:r>
              <a:rPr lang="en-US" altLang="zh-CN" sz="2000" dirty="0"/>
              <a:t>AES</a:t>
            </a:r>
            <a:r>
              <a:rPr lang="zh-CN" altLang="en-US" sz="2000" dirty="0"/>
              <a:t>可以保护最高密级位</a:t>
            </a:r>
            <a:r>
              <a:rPr lang="en-US" altLang="zh-CN" sz="2000" dirty="0"/>
              <a:t>TOP SECRET</a:t>
            </a:r>
            <a:r>
              <a:rPr lang="zh-CN" altLang="en-US" sz="2000" dirty="0"/>
              <a:t>的信息。</a:t>
            </a:r>
            <a:endParaRPr lang="en-US" altLang="zh-CN" sz="2000" dirty="0"/>
          </a:p>
          <a:p>
            <a:pPr>
              <a:lnSpc>
                <a:spcPct val="150000"/>
              </a:lnSpc>
            </a:pPr>
            <a:r>
              <a:rPr lang="zh-CN" altLang="en-US" sz="2400" dirty="0"/>
              <a:t>对于目前所有的实际攻击来说，</a:t>
            </a:r>
            <a:r>
              <a:rPr lang="en-US" altLang="zh-CN" sz="2400" dirty="0"/>
              <a:t>AES</a:t>
            </a:r>
            <a:r>
              <a:rPr lang="zh-CN" altLang="en-US" sz="2400" dirty="0"/>
              <a:t>都是安全的。</a:t>
            </a:r>
            <a:endParaRPr lang="en-US" altLang="zh-CN" sz="2400" dirty="0"/>
          </a:p>
          <a:p>
            <a:pPr>
              <a:lnSpc>
                <a:spcPct val="150000"/>
              </a:lnSpc>
            </a:pPr>
            <a:r>
              <a:rPr lang="zh-CN" altLang="en-US" sz="2400" dirty="0"/>
              <a:t>对</a:t>
            </a:r>
            <a:r>
              <a:rPr lang="en-US" altLang="zh-CN" sz="2400" dirty="0"/>
              <a:t>AES</a:t>
            </a:r>
            <a:r>
              <a:rPr lang="zh-CN" altLang="en-US" sz="2400" dirty="0"/>
              <a:t>的权威规范是联合信息处理标准</a:t>
            </a:r>
            <a:r>
              <a:rPr lang="en-US" altLang="zh-CN" sz="2400" dirty="0"/>
              <a:t>197</a:t>
            </a:r>
            <a:r>
              <a:rPr lang="zh-CN" altLang="en-US" sz="2400" dirty="0"/>
              <a:t>，其提出者编写了一本书对其设计进行了详尽描述。</a:t>
            </a:r>
            <a:endParaRPr lang="en-US" altLang="zh-CN" sz="2400" dirty="0"/>
          </a:p>
          <a:p>
            <a:r>
              <a:rPr lang="en-US" altLang="zh-CN" sz="2400" dirty="0">
                <a:solidFill>
                  <a:srgbClr val="FF0000"/>
                </a:solidFill>
              </a:rPr>
              <a:t>AES</a:t>
            </a:r>
            <a:r>
              <a:rPr lang="zh-CN" altLang="en-US" sz="2400" dirty="0">
                <a:solidFill>
                  <a:srgbClr val="FF0000"/>
                </a:solidFill>
              </a:rPr>
              <a:t>动画演示：</a:t>
            </a:r>
            <a:endParaRPr lang="en-US" altLang="zh-CN" sz="2400" dirty="0">
              <a:solidFill>
                <a:srgbClr val="FF0000"/>
              </a:solidFill>
            </a:endParaRPr>
          </a:p>
          <a:p>
            <a:pPr>
              <a:buNone/>
            </a:pPr>
            <a:r>
              <a:rPr lang="en-US" altLang="zh-CN" sz="2400" dirty="0"/>
              <a:t>   http://coolshell.cn/wp-content/uploads/2010/10/rijndael_ingles2004.swf</a:t>
            </a:r>
            <a:endParaRPr lang="zh-CN" altLang="en-US" sz="2400" dirty="0"/>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33</a:t>
            </a:fld>
            <a:endParaRPr lang="en-US" altLang="zh-CN"/>
          </a:p>
        </p:txBody>
      </p:sp>
    </p:spTree>
    <p:extLst>
      <p:ext uri="{BB962C8B-B14F-4D97-AF65-F5344CB8AC3E}">
        <p14:creationId xmlns="" xmlns:p14="http://schemas.microsoft.com/office/powerpoint/2010/main" val="2330303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175368C-B38F-4169-85AF-C8C69D0DBB22}"/>
              </a:ext>
            </a:extLst>
          </p:cNvPr>
          <p:cNvSpPr>
            <a:spLocks noGrp="1"/>
          </p:cNvSpPr>
          <p:nvPr>
            <p:ph type="title"/>
          </p:nvPr>
        </p:nvSpPr>
        <p:spPr/>
        <p:txBody>
          <a:bodyPr/>
          <a:lstStyle/>
          <a:p>
            <a:r>
              <a:rPr lang="en-US" altLang="zh-CN" sz="4400" b="1" dirty="0"/>
              <a:t>5.4.3 Feistel</a:t>
            </a:r>
            <a:r>
              <a:rPr lang="zh-CN" altLang="en-US" sz="4400" b="1" dirty="0"/>
              <a:t>密码</a:t>
            </a:r>
          </a:p>
        </p:txBody>
      </p:sp>
      <mc:AlternateContent xmlns:mc="http://schemas.openxmlformats.org/markup-compatibility/2006">
        <mc:Choice xmlns="" xmlns:a14="http://schemas.microsoft.com/office/drawing/2010/main" Requires="a14">
          <p:sp>
            <p:nvSpPr>
              <p:cNvPr id="3" name="内容占位符 2">
                <a:extLst>
                  <a:ext uri="{FF2B5EF4-FFF2-40B4-BE49-F238E27FC236}">
                    <a16:creationId xmlns:a16="http://schemas.microsoft.com/office/drawing/2014/main" id="{4FA53F1E-2ABD-444C-920A-F55831CA6B73}"/>
                  </a:ext>
                </a:extLst>
              </p:cNvPr>
              <p:cNvSpPr>
                <a:spLocks noGrp="1"/>
              </p:cNvSpPr>
              <p:nvPr>
                <p:ph idx="1"/>
              </p:nvPr>
            </p:nvSpPr>
            <p:spPr>
              <a:xfrm>
                <a:off x="609600" y="1268760"/>
                <a:ext cx="6854552" cy="4821897"/>
              </a:xfrm>
            </p:spPr>
            <p:txBody>
              <a:bodyPr wrap="square">
                <a:spAutoFit/>
              </a:bodyPr>
              <a:lstStyle/>
              <a:p>
                <a:pPr>
                  <a:lnSpc>
                    <a:spcPct val="150000"/>
                  </a:lnSpc>
                </a:pPr>
                <a:r>
                  <a:rPr lang="zh-CN" altLang="en-US" sz="2400" dirty="0"/>
                  <a:t>如图</a:t>
                </a:r>
                <a:r>
                  <a:rPr lang="en-US" altLang="zh-CN" sz="2400" dirty="0"/>
                  <a:t>5-12</a:t>
                </a:r>
                <a:r>
                  <a:rPr lang="zh-CN" altLang="en-US" sz="2400" dirty="0"/>
                  <a:t>所示，输入分成两组</a:t>
                </a:r>
                <a:r>
                  <a:rPr lang="en-US" altLang="zh-CN" sz="2400" dirty="0"/>
                  <a:t>(</a:t>
                </a:r>
                <a:r>
                  <a:rPr lang="zh-CN" altLang="en-US" sz="2400" dirty="0"/>
                  <a:t>位于左右两侧</a:t>
                </a:r>
                <a:r>
                  <a:rPr lang="en-US" altLang="zh-CN" sz="2400" dirty="0"/>
                  <a:t>)</a:t>
                </a:r>
                <a:r>
                  <a:rPr lang="zh-CN" altLang="en-US" sz="2400" dirty="0"/>
                  <a:t>；</a:t>
                </a:r>
                <a:endParaRPr lang="en-US" altLang="zh-CN" sz="2400" dirty="0"/>
              </a:p>
              <a:p>
                <a:pPr>
                  <a:lnSpc>
                    <a:spcPct val="150000"/>
                  </a:lnSpc>
                </a:pPr>
                <a:r>
                  <a:rPr lang="zh-CN" altLang="en-US" sz="2400" dirty="0"/>
                  <a:t>左侧的轮函数</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1</m:t>
                        </m:r>
                      </m:sub>
                    </m:sSub>
                  </m:oMath>
                </a14:m>
                <a:r>
                  <a:rPr lang="zh-CN" altLang="en-US" sz="2400" dirty="0"/>
                  <a:t>经过计算，通过异或与右侧的</a:t>
                </a:r>
                <a:br>
                  <a:rPr lang="en-US" altLang="zh-CN" sz="2400" dirty="0"/>
                </a:br>
                <a:r>
                  <a:rPr lang="zh-CN" altLang="en-US" sz="2400" dirty="0"/>
                  <a:t>输入结合；</a:t>
                </a:r>
                <a:endParaRPr lang="en-US" altLang="zh-CN" sz="2400" dirty="0"/>
              </a:p>
              <a:p>
                <a:pPr>
                  <a:lnSpc>
                    <a:spcPct val="150000"/>
                  </a:lnSpc>
                </a:pPr>
                <a:r>
                  <a:rPr lang="zh-CN" altLang="en-US" sz="2400" dirty="0"/>
                  <a:t>右侧的轮函数</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2</m:t>
                        </m:r>
                      </m:sub>
                    </m:sSub>
                    <m:r>
                      <a:rPr lang="zh-CN" altLang="en-US" sz="2400" i="1">
                        <a:latin typeface="Cambria Math" panose="02040503050406030204" pitchFamily="18" charset="0"/>
                      </a:rPr>
                      <m:t>经过</m:t>
                    </m:r>
                  </m:oMath>
                </a14:m>
                <a:r>
                  <a:rPr lang="zh-CN" altLang="en-US" sz="2400" dirty="0"/>
                  <a:t>计算，通过异或与左侧的</a:t>
                </a:r>
                <a:br>
                  <a:rPr lang="en-US" altLang="zh-CN" sz="2400" dirty="0"/>
                </a:br>
                <a:r>
                  <a:rPr lang="zh-CN" altLang="en-US" sz="2400" dirty="0"/>
                  <a:t>输入结合；</a:t>
                </a:r>
                <a:endParaRPr lang="en-US" altLang="zh-CN" sz="2400" dirty="0"/>
              </a:p>
              <a:p>
                <a:pPr>
                  <a:lnSpc>
                    <a:spcPct val="150000"/>
                  </a:lnSpc>
                </a:pPr>
                <a:r>
                  <a:rPr lang="zh-CN" altLang="en-US" sz="2400" dirty="0"/>
                  <a:t>最后，交换左侧和右侧。</a:t>
                </a:r>
                <a:endParaRPr lang="en-US" altLang="zh-CN" sz="2400" dirty="0"/>
              </a:p>
              <a:p>
                <a:pPr>
                  <a:lnSpc>
                    <a:spcPct val="150000"/>
                  </a:lnSpc>
                </a:pPr>
                <a:r>
                  <a:rPr lang="en-US" altLang="zh-CN" sz="2400" dirty="0"/>
                  <a:t>Feistel</a:t>
                </a:r>
                <a:r>
                  <a:rPr lang="zh-CN" altLang="en-US" sz="2400" dirty="0"/>
                  <a:t>密码表示为：</a:t>
                </a:r>
                <a14:m>
                  <m:oMath xmlns:m="http://schemas.openxmlformats.org/officeDocument/2006/math">
                    <m:r>
                      <a:rPr lang="zh-CN" altLang="en-US" sz="2400" i="1" smtClean="0">
                        <a:latin typeface="Cambria Math" panose="02040503050406030204" pitchFamily="18" charset="0"/>
                      </a:rPr>
                      <m:t>𝜓</m:t>
                    </m:r>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𝑘</m:t>
                            </m:r>
                          </m:sub>
                        </m:sSub>
                      </m:e>
                    </m:d>
                  </m:oMath>
                </a14:m>
                <a:endParaRPr lang="en-US" altLang="zh-CN" sz="2400" dirty="0"/>
              </a:p>
              <a:p>
                <a:pPr>
                  <a:lnSpc>
                    <a:spcPct val="150000"/>
                  </a:lnSpc>
                </a:pPr>
                <a:r>
                  <a:rPr lang="zh-CN" altLang="en-US" sz="2400" dirty="0"/>
                  <a:t>反向使用轮函数即可解密。</a:t>
                </a:r>
              </a:p>
            </p:txBody>
          </p:sp>
        </mc:Choice>
        <mc:Fallback>
          <p:sp>
            <p:nvSpPr>
              <p:cNvPr id="3" name="内容占位符 2">
                <a:extLst>
                  <a:ext uri="{FF2B5EF4-FFF2-40B4-BE49-F238E27FC236}">
                    <a16:creationId xmlns="" xmlns:a16="http://schemas.microsoft.com/office/drawing/2014/main" id="{4FA53F1E-2ABD-444C-920A-F55831CA6B73}"/>
                  </a:ext>
                </a:extLst>
              </p:cNvPr>
              <p:cNvSpPr>
                <a:spLocks noGrp="1" noRot="1" noChangeAspect="1" noMove="1" noResize="1" noEditPoints="1" noAdjustHandles="1" noChangeArrowheads="1" noChangeShapeType="1" noTextEdit="1"/>
              </p:cNvSpPr>
              <p:nvPr>
                <p:ph idx="1"/>
              </p:nvPr>
            </p:nvSpPr>
            <p:spPr>
              <a:xfrm>
                <a:off x="609600" y="1268763"/>
                <a:ext cx="6854552" cy="4821897"/>
              </a:xfrm>
              <a:blipFill>
                <a:blip r:embed="rId2"/>
                <a:stretch>
                  <a:fillRect l="-356" r="-1068" b="-1643"/>
                </a:stretch>
              </a:blipFill>
            </p:spPr>
            <p:txBody>
              <a:bodyPr/>
              <a:lstStyle/>
              <a:p>
                <a:r>
                  <a:rPr lang="zh-CN" altLang="en-US">
                    <a:noFill/>
                  </a:rPr>
                  <a:t> </a:t>
                </a:r>
              </a:p>
            </p:txBody>
          </p:sp>
        </mc:Fallback>
      </mc:AlternateContent>
      <p:pic>
        <p:nvPicPr>
          <p:cNvPr id="7" name="图片 6">
            <a:extLst>
              <a:ext uri="{FF2B5EF4-FFF2-40B4-BE49-F238E27FC236}">
                <a16:creationId xmlns="" xmlns:a16="http://schemas.microsoft.com/office/drawing/2014/main" id="{62BA9133-CB34-4E9A-A57D-F45CEEA73C77}"/>
              </a:ext>
            </a:extLst>
          </p:cNvPr>
          <p:cNvPicPr>
            <a:picLocks noChangeAspect="1"/>
          </p:cNvPicPr>
          <p:nvPr/>
        </p:nvPicPr>
        <p:blipFill>
          <a:blip r:embed="rId3"/>
          <a:stretch>
            <a:fillRect/>
          </a:stretch>
        </p:blipFill>
        <p:spPr>
          <a:xfrm>
            <a:off x="8040217" y="878771"/>
            <a:ext cx="3268131" cy="5167411"/>
          </a:xfrm>
          <a:prstGeom prst="rect">
            <a:avLst/>
          </a:prstGeom>
        </p:spPr>
      </p:pic>
      <p:sp>
        <p:nvSpPr>
          <p:cNvPr id="5" name="灯片编号占位符 4"/>
          <p:cNvSpPr>
            <a:spLocks noGrp="1"/>
          </p:cNvSpPr>
          <p:nvPr>
            <p:ph type="sldNum" sz="quarter" idx="12"/>
          </p:nvPr>
        </p:nvSpPr>
        <p:spPr/>
        <p:txBody>
          <a:bodyPr/>
          <a:lstStyle/>
          <a:p>
            <a:pPr>
              <a:defRPr/>
            </a:pPr>
            <a:fld id="{D94256A8-4F82-40B0-86EC-A0FC779E80A4}" type="slidenum">
              <a:rPr lang="en-US" altLang="zh-CN" smtClean="0"/>
              <a:pPr>
                <a:defRPr/>
              </a:pPr>
              <a:t>34</a:t>
            </a:fld>
            <a:endParaRPr lang="en-US" altLang="zh-CN"/>
          </a:p>
        </p:txBody>
      </p:sp>
    </p:spTree>
    <p:extLst>
      <p:ext uri="{BB962C8B-B14F-4D97-AF65-F5344CB8AC3E}">
        <p14:creationId xmlns="" xmlns:p14="http://schemas.microsoft.com/office/powerpoint/2010/main" val="625577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C0AB862-5C9C-43B8-8C8A-D49962F40936}"/>
              </a:ext>
            </a:extLst>
          </p:cNvPr>
          <p:cNvSpPr>
            <a:spLocks noGrp="1"/>
          </p:cNvSpPr>
          <p:nvPr>
            <p:ph type="title"/>
          </p:nvPr>
        </p:nvSpPr>
        <p:spPr/>
        <p:txBody>
          <a:bodyPr/>
          <a:lstStyle/>
          <a:p>
            <a:r>
              <a:rPr lang="en-US" altLang="zh-CN" sz="4400" b="1" dirty="0"/>
              <a:t>5.4.3 Feistel</a:t>
            </a:r>
            <a:r>
              <a:rPr lang="zh-CN" altLang="en-US" sz="4400" b="1" dirty="0"/>
              <a:t>密码</a:t>
            </a:r>
          </a:p>
        </p:txBody>
      </p:sp>
      <p:sp>
        <p:nvSpPr>
          <p:cNvPr id="3" name="内容占位符 2">
            <a:extLst>
              <a:ext uri="{FF2B5EF4-FFF2-40B4-BE49-F238E27FC236}">
                <a16:creationId xmlns="" xmlns:a16="http://schemas.microsoft.com/office/drawing/2014/main" id="{B594CF85-C6E9-4C22-9290-285A2057B300}"/>
              </a:ext>
            </a:extLst>
          </p:cNvPr>
          <p:cNvSpPr>
            <a:spLocks noGrp="1"/>
          </p:cNvSpPr>
          <p:nvPr>
            <p:ph idx="1"/>
          </p:nvPr>
        </p:nvSpPr>
        <p:spPr/>
        <p:txBody>
          <a:bodyPr/>
          <a:lstStyle/>
          <a:p>
            <a:pPr>
              <a:lnSpc>
                <a:spcPct val="150000"/>
              </a:lnSpc>
            </a:pPr>
            <a:r>
              <a:rPr lang="en-US" altLang="zh-CN" dirty="0"/>
              <a:t>DES</a:t>
            </a:r>
            <a:r>
              <a:rPr lang="zh-CN" altLang="en-US" dirty="0"/>
              <a:t>算法广泛应用在银行、政府与嵌入式应用中</a:t>
            </a:r>
            <a:r>
              <a:rPr lang="zh-CN" altLang="en-US" sz="3200" dirty="0"/>
              <a:t>。</a:t>
            </a:r>
            <a:endParaRPr lang="en-US" altLang="zh-CN" dirty="0"/>
          </a:p>
          <a:p>
            <a:pPr lvl="1">
              <a:lnSpc>
                <a:spcPct val="150000"/>
              </a:lnSpc>
            </a:pPr>
            <a:r>
              <a:rPr lang="zh-CN" altLang="en-US" dirty="0"/>
              <a:t>该算法是自动柜员机网络的标准</a:t>
            </a:r>
            <a:r>
              <a:rPr lang="zh-CN" altLang="en-US" sz="2800" dirty="0"/>
              <a:t>。</a:t>
            </a:r>
            <a:endParaRPr lang="en-US" altLang="zh-CN" dirty="0"/>
          </a:p>
          <a:p>
            <a:pPr>
              <a:lnSpc>
                <a:spcPct val="150000"/>
              </a:lnSpc>
            </a:pPr>
            <a:r>
              <a:rPr lang="en-US" altLang="zh-CN" dirty="0"/>
              <a:t>DES</a:t>
            </a:r>
            <a:r>
              <a:rPr lang="zh-CN" altLang="en-US" dirty="0"/>
              <a:t>算法实际是一种分组大小为</a:t>
            </a:r>
            <a:r>
              <a:rPr lang="en-US" altLang="zh-CN" dirty="0"/>
              <a:t>64</a:t>
            </a:r>
            <a:r>
              <a:rPr lang="zh-CN" altLang="en-US" dirty="0"/>
              <a:t>位、密钥位</a:t>
            </a:r>
            <a:r>
              <a:rPr lang="en-US" altLang="zh-CN" dirty="0"/>
              <a:t>56</a:t>
            </a:r>
            <a:r>
              <a:rPr lang="zh-CN" altLang="en-US" dirty="0"/>
              <a:t>位的</a:t>
            </a:r>
            <a:r>
              <a:rPr lang="en-US" altLang="zh-CN" dirty="0"/>
              <a:t>Feistel</a:t>
            </a:r>
            <a:r>
              <a:rPr lang="zh-CN" altLang="en-US" dirty="0"/>
              <a:t>密码</a:t>
            </a:r>
            <a:r>
              <a:rPr lang="zh-CN" altLang="en-US" sz="3200" dirty="0"/>
              <a:t>。</a:t>
            </a:r>
            <a:endParaRPr lang="en-US" altLang="zh-CN" dirty="0"/>
          </a:p>
          <a:p>
            <a:pPr>
              <a:lnSpc>
                <a:spcPct val="150000"/>
              </a:lnSpc>
            </a:pPr>
            <a:r>
              <a:rPr lang="en-US" altLang="zh-CN" dirty="0">
                <a:solidFill>
                  <a:srgbClr val="FF00FF"/>
                </a:solidFill>
              </a:rPr>
              <a:t>DES</a:t>
            </a:r>
            <a:r>
              <a:rPr lang="zh-CN" altLang="en-US" dirty="0">
                <a:solidFill>
                  <a:srgbClr val="FF00FF"/>
                </a:solidFill>
              </a:rPr>
              <a:t>动画演示：</a:t>
            </a:r>
            <a:r>
              <a:rPr lang="en-US" altLang="zh-CN" dirty="0"/>
              <a:t>https://kathrynneugent.com/des-animation/</a:t>
            </a:r>
          </a:p>
          <a:p>
            <a:pPr>
              <a:lnSpc>
                <a:spcPct val="150000"/>
              </a:lnSpc>
            </a:pPr>
            <a:endParaRPr lang="zh-CN" altLang="en-US" dirty="0"/>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35</a:t>
            </a:fld>
            <a:endParaRPr lang="en-US" altLang="zh-CN"/>
          </a:p>
        </p:txBody>
      </p:sp>
    </p:spTree>
    <p:extLst>
      <p:ext uri="{BB962C8B-B14F-4D97-AF65-F5344CB8AC3E}">
        <p14:creationId xmlns="" xmlns:p14="http://schemas.microsoft.com/office/powerpoint/2010/main" val="2880324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4FE35BF-2CF3-4C78-8C69-0A0B5409F1C9}"/>
              </a:ext>
            </a:extLst>
          </p:cNvPr>
          <p:cNvSpPr>
            <a:spLocks noGrp="1"/>
          </p:cNvSpPr>
          <p:nvPr>
            <p:ph type="title"/>
          </p:nvPr>
        </p:nvSpPr>
        <p:spPr/>
        <p:txBody>
          <a:bodyPr/>
          <a:lstStyle/>
          <a:p>
            <a:r>
              <a:rPr lang="en-US" altLang="zh-CN" sz="4400" b="1" dirty="0"/>
              <a:t>5.4.3 Feistel</a:t>
            </a:r>
            <a:r>
              <a:rPr lang="zh-CN" altLang="en-US" sz="4400" b="1" dirty="0"/>
              <a:t>密码</a:t>
            </a:r>
          </a:p>
        </p:txBody>
      </p:sp>
      <p:sp>
        <p:nvSpPr>
          <p:cNvPr id="3" name="内容占位符 2">
            <a:extLst>
              <a:ext uri="{FF2B5EF4-FFF2-40B4-BE49-F238E27FC236}">
                <a16:creationId xmlns="" xmlns:a16="http://schemas.microsoft.com/office/drawing/2014/main" id="{52F977E9-7907-4D44-8731-3514FD8108DA}"/>
              </a:ext>
            </a:extLst>
          </p:cNvPr>
          <p:cNvSpPr>
            <a:spLocks noGrp="1"/>
          </p:cNvSpPr>
          <p:nvPr>
            <p:ph idx="1"/>
          </p:nvPr>
        </p:nvSpPr>
        <p:spPr>
          <a:xfrm>
            <a:off x="609600" y="980730"/>
            <a:ext cx="5990456" cy="5373779"/>
          </a:xfrm>
        </p:spPr>
        <p:txBody>
          <a:bodyPr wrap="square">
            <a:spAutoFit/>
          </a:bodyPr>
          <a:lstStyle/>
          <a:p>
            <a:pPr marL="0" indent="0">
              <a:lnSpc>
                <a:spcPct val="150000"/>
              </a:lnSpc>
              <a:buNone/>
            </a:pPr>
            <a:r>
              <a:rPr lang="zh-CN" altLang="en-US" sz="2400" dirty="0"/>
              <a:t>轮函数四个步骤：</a:t>
            </a:r>
            <a:endParaRPr lang="en-US" altLang="zh-CN" sz="2400" dirty="0"/>
          </a:p>
          <a:p>
            <a:pPr>
              <a:lnSpc>
                <a:spcPct val="150000"/>
              </a:lnSpc>
            </a:pPr>
            <a:r>
              <a:rPr lang="zh-CN" altLang="en-US" sz="2400" dirty="0">
                <a:solidFill>
                  <a:srgbClr val="FF0000"/>
                </a:solidFill>
              </a:rPr>
              <a:t>选择扩展运算：</a:t>
            </a:r>
            <a:r>
              <a:rPr lang="zh-CN" altLang="en-US" sz="2400" dirty="0"/>
              <a:t>将分组大小由</a:t>
            </a:r>
            <a:r>
              <a:rPr lang="en-US" altLang="zh-CN" sz="2400" dirty="0"/>
              <a:t>32</a:t>
            </a:r>
            <a:r>
              <a:rPr lang="zh-CN" altLang="en-US" sz="2400" dirty="0"/>
              <a:t>位扩展到</a:t>
            </a:r>
            <a:r>
              <a:rPr lang="en-US" altLang="zh-CN" sz="2400" dirty="0"/>
              <a:t>48</a:t>
            </a:r>
            <a:r>
              <a:rPr lang="zh-CN" altLang="en-US" sz="2400" dirty="0"/>
              <a:t>位；</a:t>
            </a:r>
            <a:endParaRPr lang="en-US" altLang="zh-CN" sz="2400" dirty="0"/>
          </a:p>
          <a:p>
            <a:pPr>
              <a:lnSpc>
                <a:spcPct val="150000"/>
              </a:lnSpc>
            </a:pPr>
            <a:r>
              <a:rPr lang="zh-CN" altLang="en-US" sz="2400" dirty="0">
                <a:solidFill>
                  <a:srgbClr val="FF0000"/>
                </a:solidFill>
              </a:rPr>
              <a:t>轮密钥加：</a:t>
            </a:r>
            <a:r>
              <a:rPr lang="zh-CN" altLang="en-US" sz="2400" dirty="0"/>
              <a:t>对</a:t>
            </a:r>
            <a:r>
              <a:rPr lang="en-US" altLang="zh-CN" sz="2400" dirty="0"/>
              <a:t>48</a:t>
            </a:r>
            <a:r>
              <a:rPr lang="zh-CN" altLang="en-US" sz="2400" dirty="0"/>
              <a:t>位的轮密钥以异或方式进行混和；</a:t>
            </a:r>
            <a:endParaRPr lang="en-US" altLang="zh-CN" sz="2400" dirty="0"/>
          </a:p>
          <a:p>
            <a:pPr>
              <a:lnSpc>
                <a:spcPct val="150000"/>
              </a:lnSpc>
            </a:pPr>
            <a:r>
              <a:rPr lang="zh-CN" altLang="en-US" sz="2400" dirty="0">
                <a:solidFill>
                  <a:srgbClr val="FF0000"/>
                </a:solidFill>
              </a:rPr>
              <a:t>选择压缩运算</a:t>
            </a:r>
            <a:r>
              <a:rPr lang="zh-CN" altLang="en-US" sz="2400" dirty="0"/>
              <a:t>：将混合后的结果通过</a:t>
            </a:r>
            <a:r>
              <a:rPr lang="en-US" altLang="zh-CN" sz="2400" dirty="0"/>
              <a:t>8</a:t>
            </a:r>
            <a:r>
              <a:rPr lang="zh-CN" altLang="en-US" sz="2400" dirty="0"/>
              <a:t>个</a:t>
            </a:r>
            <a:r>
              <a:rPr lang="en-US" altLang="zh-CN" sz="2400" dirty="0"/>
              <a:t>S</a:t>
            </a:r>
            <a:r>
              <a:rPr lang="zh-CN" altLang="en-US" sz="2400" dirty="0"/>
              <a:t>盒，每个</a:t>
            </a:r>
            <a:r>
              <a:rPr lang="en-US" altLang="zh-CN" sz="2400" dirty="0"/>
              <a:t>S</a:t>
            </a:r>
            <a:r>
              <a:rPr lang="zh-CN" altLang="en-US" sz="2400" dirty="0"/>
              <a:t>盒使用</a:t>
            </a:r>
            <a:r>
              <a:rPr lang="en-US" altLang="zh-CN" sz="2400" dirty="0"/>
              <a:t>6</a:t>
            </a:r>
            <a:r>
              <a:rPr lang="zh-CN" altLang="en-US" sz="2400" dirty="0"/>
              <a:t>位输入，并生成</a:t>
            </a:r>
            <a:r>
              <a:rPr lang="en-US" altLang="zh-CN" sz="2400" dirty="0"/>
              <a:t>4</a:t>
            </a:r>
            <a:r>
              <a:rPr lang="zh-CN" altLang="en-US" sz="2400" dirty="0"/>
              <a:t>位输出；</a:t>
            </a:r>
            <a:endParaRPr lang="en-US" altLang="zh-CN" sz="2400" dirty="0"/>
          </a:p>
          <a:p>
            <a:pPr>
              <a:lnSpc>
                <a:spcPct val="150000"/>
              </a:lnSpc>
            </a:pPr>
            <a:r>
              <a:rPr lang="zh-CN" altLang="en-US" sz="2400" dirty="0">
                <a:solidFill>
                  <a:srgbClr val="FF0000"/>
                </a:solidFill>
              </a:rPr>
              <a:t>置换运算：</a:t>
            </a:r>
            <a:r>
              <a:rPr lang="zh-CN" altLang="en-US" sz="2400" dirty="0"/>
              <a:t>根据固定模式变换输出位。</a:t>
            </a:r>
          </a:p>
        </p:txBody>
      </p:sp>
      <p:pic>
        <p:nvPicPr>
          <p:cNvPr id="5" name="图片 4">
            <a:extLst>
              <a:ext uri="{FF2B5EF4-FFF2-40B4-BE49-F238E27FC236}">
                <a16:creationId xmlns="" xmlns:a16="http://schemas.microsoft.com/office/drawing/2014/main" id="{256403EA-EE46-42C4-BC2A-1F66AF5E07EE}"/>
              </a:ext>
            </a:extLst>
          </p:cNvPr>
          <p:cNvPicPr>
            <a:picLocks noChangeAspect="1"/>
          </p:cNvPicPr>
          <p:nvPr/>
        </p:nvPicPr>
        <p:blipFill>
          <a:blip r:embed="rId2"/>
          <a:stretch>
            <a:fillRect/>
          </a:stretch>
        </p:blipFill>
        <p:spPr>
          <a:xfrm>
            <a:off x="6630097" y="2535825"/>
            <a:ext cx="5400600" cy="2628744"/>
          </a:xfrm>
          <a:prstGeom prst="rect">
            <a:avLst/>
          </a:prstGeom>
        </p:spPr>
      </p:pic>
      <p:sp>
        <p:nvSpPr>
          <p:cNvPr id="6" name="灯片编号占位符 5"/>
          <p:cNvSpPr>
            <a:spLocks noGrp="1"/>
          </p:cNvSpPr>
          <p:nvPr>
            <p:ph type="sldNum" sz="quarter" idx="12"/>
          </p:nvPr>
        </p:nvSpPr>
        <p:spPr/>
        <p:txBody>
          <a:bodyPr/>
          <a:lstStyle/>
          <a:p>
            <a:pPr>
              <a:defRPr/>
            </a:pPr>
            <a:fld id="{D94256A8-4F82-40B0-86EC-A0FC779E80A4}" type="slidenum">
              <a:rPr lang="en-US" altLang="zh-CN" smtClean="0"/>
              <a:pPr>
                <a:defRPr/>
              </a:pPr>
              <a:t>36</a:t>
            </a:fld>
            <a:endParaRPr lang="en-US" altLang="zh-CN"/>
          </a:p>
        </p:txBody>
      </p:sp>
    </p:spTree>
    <p:extLst>
      <p:ext uri="{BB962C8B-B14F-4D97-AF65-F5344CB8AC3E}">
        <p14:creationId xmlns="" xmlns:p14="http://schemas.microsoft.com/office/powerpoint/2010/main" val="2309771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55FA93D-B4FC-40AF-AD40-BDED82446771}"/>
              </a:ext>
            </a:extLst>
          </p:cNvPr>
          <p:cNvSpPr>
            <a:spLocks noGrp="1"/>
          </p:cNvSpPr>
          <p:nvPr>
            <p:ph type="title"/>
          </p:nvPr>
        </p:nvSpPr>
        <p:spPr/>
        <p:txBody>
          <a:bodyPr/>
          <a:lstStyle/>
          <a:p>
            <a:r>
              <a:rPr lang="en-US" altLang="zh-CN" sz="4400" b="1" dirty="0"/>
              <a:t>5.4.3 Feistel</a:t>
            </a:r>
            <a:r>
              <a:rPr lang="zh-CN" altLang="en-US" sz="4400" b="1" dirty="0"/>
              <a:t>密码</a:t>
            </a:r>
          </a:p>
        </p:txBody>
      </p:sp>
      <p:sp>
        <p:nvSpPr>
          <p:cNvPr id="3" name="内容占位符 2">
            <a:extLst>
              <a:ext uri="{FF2B5EF4-FFF2-40B4-BE49-F238E27FC236}">
                <a16:creationId xmlns="" xmlns:a16="http://schemas.microsoft.com/office/drawing/2014/main" id="{81C59C7D-FB1B-4BB8-AC08-FD828EE85804}"/>
              </a:ext>
            </a:extLst>
          </p:cNvPr>
          <p:cNvSpPr>
            <a:spLocks noGrp="1"/>
          </p:cNvSpPr>
          <p:nvPr>
            <p:ph idx="1"/>
          </p:nvPr>
        </p:nvSpPr>
        <p:spPr>
          <a:xfrm>
            <a:off x="609600" y="1196754"/>
            <a:ext cx="10972800" cy="4934173"/>
          </a:xfrm>
        </p:spPr>
        <p:txBody>
          <a:bodyPr/>
          <a:lstStyle/>
          <a:p>
            <a:pPr>
              <a:spcBef>
                <a:spcPct val="50000"/>
              </a:spcBef>
            </a:pPr>
            <a:r>
              <a:rPr lang="en-US" altLang="zh-CN" sz="2400" dirty="0"/>
              <a:t>DES</a:t>
            </a:r>
            <a:r>
              <a:rPr lang="zh-CN" altLang="en-US" sz="2400" dirty="0"/>
              <a:t>曾引起争议，最有力的批评是它的密钥太短，56比特密钥的</a:t>
            </a:r>
            <a:r>
              <a:rPr lang="en-US" altLang="zh-CN" sz="2400" dirty="0"/>
              <a:t>DES</a:t>
            </a:r>
            <a:r>
              <a:rPr lang="en-US" altLang="zh-CN" sz="2400" dirty="0">
                <a:solidFill>
                  <a:srgbClr val="0000CC"/>
                </a:solidFill>
                <a:latin typeface="宋体" pitchFamily="2" charset="-122"/>
              </a:rPr>
              <a:t>,</a:t>
            </a:r>
            <a:r>
              <a:rPr lang="zh-CN" altLang="en-US" sz="2400" dirty="0"/>
              <a:t>密钥量为</a:t>
            </a:r>
            <a:r>
              <a:rPr lang="zh-CN" altLang="en-US" sz="2400" dirty="0">
                <a:solidFill>
                  <a:srgbClr val="FF00FF"/>
                </a:solidFill>
              </a:rPr>
              <a:t>2</a:t>
            </a:r>
            <a:r>
              <a:rPr lang="zh-CN" altLang="en-US" sz="2400" baseline="30000" dirty="0">
                <a:solidFill>
                  <a:srgbClr val="FF00FF"/>
                </a:solidFill>
              </a:rPr>
              <a:t>56</a:t>
            </a:r>
            <a:r>
              <a:rPr lang="zh-CN" altLang="en-US" sz="2400" dirty="0"/>
              <a:t>=7.2×10</a:t>
            </a:r>
            <a:r>
              <a:rPr lang="zh-CN" altLang="en-US" sz="2400" baseline="30000" dirty="0"/>
              <a:t>16</a:t>
            </a:r>
            <a:r>
              <a:rPr lang="zh-CN" altLang="en-US" sz="2400" dirty="0"/>
              <a:t>= 72,057,594,037,927,936</a:t>
            </a:r>
            <a:r>
              <a:rPr lang="zh-CN" altLang="en-US" sz="2400" dirty="0">
                <a:sym typeface="Symbol" pitchFamily="18" charset="2"/>
              </a:rPr>
              <a:t></a:t>
            </a:r>
            <a:r>
              <a:rPr lang="zh-CN" altLang="en-US" sz="2400" dirty="0"/>
              <a:t>10</a:t>
            </a:r>
            <a:r>
              <a:rPr lang="zh-CN" altLang="en-US" sz="2400" baseline="30000" dirty="0"/>
              <a:t>17</a:t>
            </a:r>
            <a:r>
              <a:rPr lang="zh-CN" altLang="en-US" sz="2400" dirty="0"/>
              <a:t>(</a:t>
            </a:r>
            <a:r>
              <a:rPr lang="zh-CN" altLang="en-US" sz="2400" dirty="0">
                <a:solidFill>
                  <a:srgbClr val="FF00FF"/>
                </a:solidFill>
              </a:rPr>
              <a:t>千万亿</a:t>
            </a:r>
            <a:r>
              <a:rPr lang="en-US" altLang="zh-CN" sz="2400" dirty="0"/>
              <a:t>)</a:t>
            </a:r>
            <a:r>
              <a:rPr lang="zh-CN" altLang="en-US" sz="2400" dirty="0"/>
              <a:t>个。</a:t>
            </a:r>
            <a:endParaRPr lang="en-US" altLang="zh-CN" sz="2400" dirty="0"/>
          </a:p>
          <a:p>
            <a:r>
              <a:rPr lang="zh-CN" altLang="en-US" sz="2400" dirty="0"/>
              <a:t>另一类批评是</a:t>
            </a:r>
            <a:r>
              <a:rPr lang="en-US" altLang="zh-CN" sz="2400" dirty="0"/>
              <a:t>IBM</a:t>
            </a:r>
            <a:r>
              <a:rPr lang="zh-CN" altLang="en-US" sz="2400" dirty="0"/>
              <a:t>在美国政府的要求下没有公布它的设计原理，可能存在“陷门”。</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防止密钥搜索攻击的常见方法是多次使用该算法</a:t>
            </a:r>
            <a:r>
              <a:rPr lang="en-US" altLang="zh-CN" sz="2400" dirty="0"/>
              <a:t>(</a:t>
            </a:r>
            <a:r>
              <a:rPr lang="zh-CN" altLang="en-US" sz="2400" dirty="0"/>
              <a:t>每次使用不同的密钥</a:t>
            </a:r>
            <a:r>
              <a:rPr lang="en-US" altLang="zh-CN" sz="2400" dirty="0"/>
              <a:t>)</a:t>
            </a:r>
            <a:r>
              <a:rPr lang="zh-CN" altLang="en-US" sz="2400" dirty="0"/>
              <a:t>：银行网络使用</a:t>
            </a:r>
            <a:r>
              <a:rPr lang="en-US" altLang="zh-CN" sz="2400" dirty="0"/>
              <a:t>3DES</a:t>
            </a:r>
            <a:r>
              <a:rPr lang="zh-CN" altLang="en-US" sz="2400" dirty="0"/>
              <a:t>。</a:t>
            </a:r>
            <a:endParaRPr lang="en-US" altLang="zh-CN" sz="2400" dirty="0"/>
          </a:p>
        </p:txBody>
      </p:sp>
      <p:pic>
        <p:nvPicPr>
          <p:cNvPr id="5" name="图片 4">
            <a:extLst>
              <a:ext uri="{FF2B5EF4-FFF2-40B4-BE49-F238E27FC236}">
                <a16:creationId xmlns="" xmlns:a16="http://schemas.microsoft.com/office/drawing/2014/main" id="{040D617A-3A2B-4660-B36A-A1310383F49A}"/>
              </a:ext>
            </a:extLst>
          </p:cNvPr>
          <p:cNvPicPr>
            <a:picLocks noChangeAspect="1"/>
          </p:cNvPicPr>
          <p:nvPr/>
        </p:nvPicPr>
        <p:blipFill>
          <a:blip r:embed="rId2"/>
          <a:stretch>
            <a:fillRect/>
          </a:stretch>
        </p:blipFill>
        <p:spPr>
          <a:xfrm>
            <a:off x="1125644" y="2852942"/>
            <a:ext cx="9001000" cy="2567187"/>
          </a:xfrm>
          <a:prstGeom prst="rect">
            <a:avLst/>
          </a:prstGeom>
        </p:spPr>
      </p:pic>
      <p:sp>
        <p:nvSpPr>
          <p:cNvPr id="6" name="文本框 5">
            <a:extLst>
              <a:ext uri="{FF2B5EF4-FFF2-40B4-BE49-F238E27FC236}">
                <a16:creationId xmlns="" xmlns:a16="http://schemas.microsoft.com/office/drawing/2014/main" id="{50D4EF6E-CF32-443E-980C-DD2F7DE00D84}"/>
              </a:ext>
            </a:extLst>
          </p:cNvPr>
          <p:cNvSpPr txBox="1"/>
          <p:nvPr/>
        </p:nvSpPr>
        <p:spPr>
          <a:xfrm>
            <a:off x="7608168" y="3115954"/>
            <a:ext cx="3816424" cy="461665"/>
          </a:xfrm>
          <a:prstGeom prst="rect">
            <a:avLst/>
          </a:prstGeom>
          <a:noFill/>
        </p:spPr>
        <p:txBody>
          <a:bodyPr wrap="square" rtlCol="0">
            <a:spAutoFit/>
          </a:bodyPr>
          <a:lstStyle/>
          <a:p>
            <a:r>
              <a:rPr lang="en-US" altLang="zh-CN" sz="2400" dirty="0">
                <a:solidFill>
                  <a:srgbClr val="C00000"/>
                </a:solidFill>
              </a:rPr>
              <a:t>PC                  </a:t>
            </a:r>
            <a:r>
              <a:rPr lang="zh-CN" altLang="en-US" sz="2400" dirty="0">
                <a:solidFill>
                  <a:srgbClr val="C00000"/>
                </a:solidFill>
              </a:rPr>
              <a:t>超级计算机</a:t>
            </a:r>
          </a:p>
        </p:txBody>
      </p:sp>
      <p:sp>
        <p:nvSpPr>
          <p:cNvPr id="7" name="灯片编号占位符 6"/>
          <p:cNvSpPr>
            <a:spLocks noGrp="1"/>
          </p:cNvSpPr>
          <p:nvPr>
            <p:ph type="sldNum" sz="quarter" idx="12"/>
          </p:nvPr>
        </p:nvSpPr>
        <p:spPr/>
        <p:txBody>
          <a:bodyPr/>
          <a:lstStyle/>
          <a:p>
            <a:pPr>
              <a:defRPr/>
            </a:pPr>
            <a:fld id="{D94256A8-4F82-40B0-86EC-A0FC779E80A4}" type="slidenum">
              <a:rPr lang="en-US" altLang="zh-CN" smtClean="0"/>
              <a:pPr>
                <a:defRPr/>
              </a:pPr>
              <a:t>37</a:t>
            </a:fld>
            <a:endParaRPr lang="en-US" altLang="zh-CN"/>
          </a:p>
        </p:txBody>
      </p:sp>
    </p:spTree>
    <p:extLst>
      <p:ext uri="{BB962C8B-B14F-4D97-AF65-F5344CB8AC3E}">
        <p14:creationId xmlns="" xmlns:p14="http://schemas.microsoft.com/office/powerpoint/2010/main" val="3526647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Rectangle 3"/>
          <p:cNvSpPr>
            <a:spLocks noGrp="1" noChangeArrowheads="1"/>
          </p:cNvSpPr>
          <p:nvPr>
            <p:ph type="body" sz="half" idx="1"/>
          </p:nvPr>
        </p:nvSpPr>
        <p:spPr>
          <a:xfrm>
            <a:off x="983432" y="1528730"/>
            <a:ext cx="10297144" cy="4643470"/>
          </a:xfrm>
        </p:spPr>
        <p:txBody>
          <a:bodyPr>
            <a:normAutofit/>
          </a:bodyPr>
          <a:lstStyle/>
          <a:p>
            <a:pPr>
              <a:lnSpc>
                <a:spcPct val="150000"/>
              </a:lnSpc>
              <a:spcBef>
                <a:spcPts val="0"/>
              </a:spcBef>
            </a:pPr>
            <a:r>
              <a:rPr lang="zh-CN" altLang="en-US" sz="2800" dirty="0"/>
              <a:t>分组密码在加密时</a:t>
            </a:r>
            <a:r>
              <a:rPr lang="zh-CN" altLang="en-US" sz="2800" dirty="0">
                <a:solidFill>
                  <a:srgbClr val="FF00FF"/>
                </a:solidFill>
              </a:rPr>
              <a:t>明文分组的长度是固定的</a:t>
            </a:r>
            <a:r>
              <a:rPr lang="zh-CN" altLang="en-US" sz="2800" dirty="0">
                <a:solidFill>
                  <a:srgbClr val="0000FF"/>
                </a:solidFill>
              </a:rPr>
              <a:t>，</a:t>
            </a:r>
            <a:r>
              <a:rPr lang="zh-CN" altLang="en-US" sz="2800" dirty="0"/>
              <a:t>而实际应用中</a:t>
            </a:r>
            <a:r>
              <a:rPr lang="zh-CN" altLang="en-US" sz="2800" dirty="0">
                <a:solidFill>
                  <a:srgbClr val="FF00FF"/>
                </a:solidFill>
              </a:rPr>
              <a:t>待加密消息的数据量是不定的</a:t>
            </a:r>
            <a:r>
              <a:rPr lang="zh-CN" altLang="en-US" sz="2800" dirty="0">
                <a:solidFill>
                  <a:srgbClr val="0000FF"/>
                </a:solidFill>
              </a:rPr>
              <a:t>，</a:t>
            </a:r>
            <a:r>
              <a:rPr lang="zh-CN" altLang="en-US" sz="2800" dirty="0"/>
              <a:t>数据格式可能是多种多样的。</a:t>
            </a:r>
            <a:endParaRPr lang="en-US" altLang="zh-CN" sz="2800" dirty="0"/>
          </a:p>
          <a:p>
            <a:pPr>
              <a:lnSpc>
                <a:spcPct val="150000"/>
              </a:lnSpc>
              <a:spcBef>
                <a:spcPts val="0"/>
              </a:spcBef>
            </a:pPr>
            <a:r>
              <a:rPr lang="zh-CN" altLang="en-US" sz="2800" dirty="0"/>
              <a:t>由于加密数据一般包含多个分组，选择合适的运行模式可避免固定格式带来的安全隐患。</a:t>
            </a:r>
          </a:p>
          <a:p>
            <a:pPr>
              <a:lnSpc>
                <a:spcPct val="150000"/>
              </a:lnSpc>
              <a:spcBef>
                <a:spcPts val="0"/>
              </a:spcBef>
            </a:pPr>
            <a:r>
              <a:rPr lang="zh-CN" altLang="en-US" sz="2800" dirty="0">
                <a:solidFill>
                  <a:srgbClr val="0000FF"/>
                </a:solidFill>
              </a:rPr>
              <a:t>为了能在各种应用场合使用</a:t>
            </a:r>
            <a:r>
              <a:rPr lang="en-US" altLang="zh-CN" sz="2800" dirty="0">
                <a:solidFill>
                  <a:srgbClr val="0000FF"/>
                </a:solidFill>
              </a:rPr>
              <a:t>DES</a:t>
            </a:r>
            <a:r>
              <a:rPr lang="zh-CN" altLang="en-US" sz="2800" dirty="0"/>
              <a:t>，美国</a:t>
            </a:r>
            <a:r>
              <a:rPr lang="en-US" altLang="zh-CN" sz="2800" dirty="0"/>
              <a:t>NIST</a:t>
            </a:r>
            <a:r>
              <a:rPr lang="zh-CN" altLang="en-US" sz="2800" dirty="0"/>
              <a:t>定义了</a:t>
            </a:r>
            <a:r>
              <a:rPr lang="en-US" altLang="zh-CN" sz="2800" dirty="0"/>
              <a:t>5</a:t>
            </a:r>
            <a:r>
              <a:rPr lang="zh-CN" altLang="en-US" sz="2800" dirty="0"/>
              <a:t>种运行模式，如下表所示。这些模式也可用于任何分组密码。</a:t>
            </a:r>
          </a:p>
          <a:p>
            <a:pPr>
              <a:lnSpc>
                <a:spcPct val="150000"/>
              </a:lnSpc>
              <a:spcBef>
                <a:spcPts val="0"/>
              </a:spcBef>
            </a:pPr>
            <a:endParaRPr lang="en-US" altLang="zh-CN" sz="2800" dirty="0"/>
          </a:p>
        </p:txBody>
      </p:sp>
      <p:sp>
        <p:nvSpPr>
          <p:cNvPr id="6" name="灯片编号占位符 5"/>
          <p:cNvSpPr>
            <a:spLocks noGrp="1"/>
          </p:cNvSpPr>
          <p:nvPr>
            <p:ph type="sldNum" sz="quarter" idx="12"/>
          </p:nvPr>
        </p:nvSpPr>
        <p:spPr/>
        <p:txBody>
          <a:bodyPr/>
          <a:lstStyle/>
          <a:p>
            <a:fld id="{419BB2DB-E328-4933-ABEF-FA181C608340}" type="slidenum">
              <a:rPr lang="en-US" altLang="zh-CN" smtClean="0"/>
              <a:pPr/>
              <a:t>38</a:t>
            </a:fld>
            <a:endParaRPr lang="en-US" altLang="zh-CN" dirty="0"/>
          </a:p>
        </p:txBody>
      </p:sp>
      <p:sp>
        <p:nvSpPr>
          <p:cNvPr id="7" name="标题 1">
            <a:extLst>
              <a:ext uri="{FF2B5EF4-FFF2-40B4-BE49-F238E27FC236}">
                <a16:creationId xmlns="" xmlns:a16="http://schemas.microsoft.com/office/drawing/2014/main" id="{B387A085-F8A6-47C7-991C-AD26FF607248}"/>
              </a:ext>
            </a:extLst>
          </p:cNvPr>
          <p:cNvSpPr>
            <a:spLocks noGrp="1"/>
          </p:cNvSpPr>
          <p:nvPr>
            <p:ph type="title"/>
          </p:nvPr>
        </p:nvSpPr>
        <p:spPr>
          <a:xfrm>
            <a:off x="609600" y="277819"/>
            <a:ext cx="10972800" cy="1139825"/>
          </a:xfrm>
        </p:spPr>
        <p:txBody>
          <a:bodyPr/>
          <a:lstStyle/>
          <a:p>
            <a:r>
              <a:rPr lang="en-US" altLang="zh-CN" sz="4400" b="1" dirty="0"/>
              <a:t>5.5 </a:t>
            </a:r>
            <a:r>
              <a:rPr lang="zh-CN" altLang="en-US" sz="4400" b="1" dirty="0" smtClean="0"/>
              <a:t>运行模式</a:t>
            </a:r>
            <a:r>
              <a:rPr lang="en-US" altLang="zh-CN" sz="4400" b="1" dirty="0"/>
              <a:t/>
            </a:r>
            <a:br>
              <a:rPr lang="en-US" altLang="zh-CN" sz="4400" b="1" dirty="0"/>
            </a:br>
            <a:endParaRPr lang="zh-CN" altLang="en-US" sz="44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0C913308-F349-4B6D-A68A-DD1791B4A57B}" type="slidenum">
              <a:rPr lang="zh-CN" altLang="en-US" smtClean="0"/>
              <a:pPr/>
              <a:t>39</a:t>
            </a:fld>
            <a:endParaRPr lang="zh-CN" altLang="en-US"/>
          </a:p>
        </p:txBody>
      </p:sp>
      <p:pic>
        <p:nvPicPr>
          <p:cNvPr id="8" name="图片 7">
            <a:extLst>
              <a:ext uri="{FF2B5EF4-FFF2-40B4-BE49-F238E27FC236}">
                <a16:creationId xmlns="" xmlns:a16="http://schemas.microsoft.com/office/drawing/2014/main" id="{3EF09709-DC6B-42DC-8470-840415B0BC18}"/>
              </a:ext>
            </a:extLst>
          </p:cNvPr>
          <p:cNvPicPr>
            <a:picLocks noChangeAspect="1"/>
          </p:cNvPicPr>
          <p:nvPr/>
        </p:nvPicPr>
        <p:blipFill>
          <a:blip r:embed="rId2"/>
          <a:stretch>
            <a:fillRect/>
          </a:stretch>
        </p:blipFill>
        <p:spPr>
          <a:xfrm>
            <a:off x="315601" y="1772816"/>
            <a:ext cx="11293635" cy="3844078"/>
          </a:xfrm>
          <a:prstGeom prst="rect">
            <a:avLst/>
          </a:prstGeom>
        </p:spPr>
      </p:pic>
      <p:sp>
        <p:nvSpPr>
          <p:cNvPr id="5" name="标题 1">
            <a:extLst>
              <a:ext uri="{FF2B5EF4-FFF2-40B4-BE49-F238E27FC236}">
                <a16:creationId xmlns="" xmlns:a16="http://schemas.microsoft.com/office/drawing/2014/main" id="{B387A085-F8A6-47C7-991C-AD26FF607248}"/>
              </a:ext>
            </a:extLst>
          </p:cNvPr>
          <p:cNvSpPr>
            <a:spLocks noGrp="1"/>
          </p:cNvSpPr>
          <p:nvPr>
            <p:ph type="title"/>
          </p:nvPr>
        </p:nvSpPr>
        <p:spPr>
          <a:xfrm>
            <a:off x="609600" y="277819"/>
            <a:ext cx="10972800" cy="1139825"/>
          </a:xfrm>
        </p:spPr>
        <p:txBody>
          <a:bodyPr/>
          <a:lstStyle/>
          <a:p>
            <a:r>
              <a:rPr lang="en-US" altLang="zh-CN" sz="4400" b="1" dirty="0"/>
              <a:t>5.5 </a:t>
            </a:r>
            <a:r>
              <a:rPr lang="zh-CN" altLang="en-US" sz="4400" b="1" dirty="0" smtClean="0"/>
              <a:t>运行模式</a:t>
            </a:r>
            <a:r>
              <a:rPr lang="en-US" altLang="zh-CN" sz="4400" b="1" dirty="0"/>
              <a:t/>
            </a:r>
            <a:br>
              <a:rPr lang="en-US" altLang="zh-CN" sz="4400" b="1" dirty="0"/>
            </a:br>
            <a:endParaRPr lang="zh-CN" altLang="en-US" sz="4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 xmlns:a16="http://schemas.microsoft.com/office/drawing/2014/main" id="{E54BE7B3-D9BB-4A3F-933A-FC64F8F8CCBB}"/>
              </a:ext>
            </a:extLst>
          </p:cNvPr>
          <p:cNvSpPr>
            <a:spLocks noGrp="1" noChangeArrowheads="1"/>
          </p:cNvSpPr>
          <p:nvPr>
            <p:ph type="title"/>
          </p:nvPr>
        </p:nvSpPr>
        <p:spPr/>
        <p:txBody>
          <a:bodyPr/>
          <a:lstStyle/>
          <a:p>
            <a:r>
              <a:rPr lang="en-US" altLang="zh-CN" b="1" dirty="0"/>
              <a:t>5.2</a:t>
            </a:r>
            <a:r>
              <a:rPr lang="zh-CN" altLang="en-US" b="1" dirty="0"/>
              <a:t> 历史背景</a:t>
            </a:r>
          </a:p>
        </p:txBody>
      </p:sp>
      <p:sp>
        <p:nvSpPr>
          <p:cNvPr id="3" name="内容占位符 2">
            <a:extLst>
              <a:ext uri="{FF2B5EF4-FFF2-40B4-BE49-F238E27FC236}">
                <a16:creationId xmlns="" xmlns:a16="http://schemas.microsoft.com/office/drawing/2014/main" id="{79DC8633-E476-46B0-869B-63EAB97AEDBC}"/>
              </a:ext>
            </a:extLst>
          </p:cNvPr>
          <p:cNvSpPr>
            <a:spLocks noGrp="1"/>
          </p:cNvSpPr>
          <p:nvPr>
            <p:ph idx="1"/>
          </p:nvPr>
        </p:nvSpPr>
        <p:spPr>
          <a:xfrm>
            <a:off x="609600" y="1484789"/>
            <a:ext cx="10972800" cy="4530725"/>
          </a:xfrm>
        </p:spPr>
        <p:txBody>
          <a:bodyPr/>
          <a:lstStyle/>
          <a:p>
            <a:pPr>
              <a:defRPr/>
            </a:pPr>
            <a:r>
              <a:rPr lang="zh-CN" altLang="en-US" sz="3200" dirty="0"/>
              <a:t>单字母代换 </a:t>
            </a:r>
            <a:endParaRPr lang="en-US" altLang="zh-CN" sz="3200" dirty="0"/>
          </a:p>
          <a:p>
            <a:pPr lvl="1">
              <a:defRPr/>
            </a:pPr>
            <a:r>
              <a:rPr lang="en-US" altLang="zh-CN" sz="2400" dirty="0"/>
              <a:t>Julius Caesar</a:t>
            </a:r>
            <a:r>
              <a:rPr lang="zh-CN" altLang="en-US" sz="2400" dirty="0"/>
              <a:t>通过用</a:t>
            </a:r>
            <a:r>
              <a:rPr lang="en-US" altLang="zh-CN" sz="2400" dirty="0"/>
              <a:t>D</a:t>
            </a:r>
            <a:r>
              <a:rPr lang="zh-CN" altLang="en-US" sz="2400" dirty="0"/>
              <a:t>代表</a:t>
            </a:r>
            <a:r>
              <a:rPr lang="en-US" altLang="zh-CN" sz="2400" dirty="0"/>
              <a:t>A</a:t>
            </a:r>
            <a:r>
              <a:rPr lang="zh-CN" altLang="en-US" sz="2400" dirty="0"/>
              <a:t>、</a:t>
            </a:r>
            <a:r>
              <a:rPr lang="en-US" altLang="zh-CN" sz="2400" dirty="0"/>
              <a:t>E</a:t>
            </a:r>
            <a:r>
              <a:rPr lang="zh-CN" altLang="en-US" sz="2400" dirty="0"/>
              <a:t>代表</a:t>
            </a:r>
            <a:r>
              <a:rPr lang="en-US" altLang="zh-CN" sz="2400" dirty="0"/>
              <a:t>B</a:t>
            </a:r>
            <a:r>
              <a:rPr lang="zh-CN" altLang="en-US" sz="2400" dirty="0"/>
              <a:t>等依次类推的方法来加密</a:t>
            </a:r>
            <a:endParaRPr lang="en-US" altLang="zh-CN" sz="2400" dirty="0"/>
          </a:p>
          <a:p>
            <a:pPr lvl="1">
              <a:defRPr/>
            </a:pPr>
            <a:r>
              <a:rPr lang="en-US" altLang="zh-CN" sz="2400" dirty="0"/>
              <a:t>Augustus Caesar</a:t>
            </a:r>
            <a:r>
              <a:rPr lang="zh-CN" altLang="en-US" sz="2400" dirty="0"/>
              <a:t>改用</a:t>
            </a:r>
            <a:r>
              <a:rPr lang="en-US" altLang="zh-CN" sz="2400" dirty="0"/>
              <a:t>C</a:t>
            </a:r>
            <a:r>
              <a:rPr lang="zh-CN" altLang="en-US" sz="2400" dirty="0"/>
              <a:t>代表</a:t>
            </a:r>
            <a:r>
              <a:rPr lang="en-US" altLang="zh-CN" sz="2400" dirty="0"/>
              <a:t>A</a:t>
            </a:r>
            <a:r>
              <a:rPr lang="zh-CN" altLang="en-US" sz="2400" dirty="0"/>
              <a:t>、</a:t>
            </a:r>
            <a:r>
              <a:rPr lang="en-US" altLang="zh-CN" sz="2400" dirty="0"/>
              <a:t>D</a:t>
            </a:r>
            <a:r>
              <a:rPr lang="zh-CN" altLang="en-US" sz="2400" dirty="0"/>
              <a:t>代表</a:t>
            </a:r>
            <a:r>
              <a:rPr lang="en-US" altLang="zh-CN" sz="2400" dirty="0"/>
              <a:t>B</a:t>
            </a:r>
            <a:endParaRPr lang="en-GB" altLang="zh-CN" sz="2400" dirty="0"/>
          </a:p>
          <a:p>
            <a:pPr lvl="1">
              <a:defRPr/>
            </a:pPr>
            <a:r>
              <a:rPr lang="zh-CN" altLang="en-US" sz="2400" dirty="0"/>
              <a:t>如图</a:t>
            </a:r>
            <a:r>
              <a:rPr lang="en-US" altLang="zh-CN" sz="2400" dirty="0"/>
              <a:t>5.1</a:t>
            </a:r>
            <a:r>
              <a:rPr lang="zh-CN" altLang="en-US" sz="2400" dirty="0"/>
              <a:t>，小写字母编写明文，大写字母编写密文</a:t>
            </a:r>
            <a:endParaRPr lang="en-US" altLang="zh-CN" sz="2400" dirty="0"/>
          </a:p>
          <a:p>
            <a:pPr lvl="1">
              <a:defRPr/>
            </a:pPr>
            <a:r>
              <a:rPr lang="zh-CN" altLang="en-US" sz="2400" dirty="0"/>
              <a:t>频度分析法可破译</a:t>
            </a:r>
            <a:endParaRPr lang="en-US" altLang="zh-CN" sz="2400" dirty="0"/>
          </a:p>
          <a:p>
            <a:pPr marL="344487" lvl="1" indent="0">
              <a:buNone/>
              <a:defRPr/>
            </a:pPr>
            <a:endParaRPr lang="en-US" altLang="zh-CN" sz="2400" dirty="0"/>
          </a:p>
          <a:p>
            <a:pPr>
              <a:defRPr/>
            </a:pPr>
            <a:r>
              <a:rPr lang="zh-CN" altLang="en-US" sz="3200" dirty="0">
                <a:effectLst>
                  <a:outerShdw blurRad="38100" dist="38100" dir="2700000" algn="tl">
                    <a:srgbClr val="C0C0C0"/>
                  </a:outerShdw>
                </a:effectLst>
              </a:rPr>
              <a:t>更强的加密机制</a:t>
            </a:r>
            <a:endParaRPr lang="en-US" altLang="zh-CN" sz="3200" dirty="0">
              <a:effectLst>
                <a:outerShdw blurRad="38100" dist="38100" dir="2700000" algn="tl">
                  <a:srgbClr val="C0C0C0"/>
                </a:outerShdw>
              </a:effectLst>
            </a:endParaRPr>
          </a:p>
          <a:p>
            <a:pPr lvl="1">
              <a:defRPr/>
            </a:pPr>
            <a:r>
              <a:rPr lang="zh-CN" altLang="en-US" sz="2800" dirty="0">
                <a:effectLst>
                  <a:outerShdw blurRad="38100" dist="38100" dir="2700000" algn="tl">
                    <a:srgbClr val="C0C0C0"/>
                  </a:outerShdw>
                </a:effectLst>
              </a:rPr>
              <a:t>流密码：加密规则依赖于明文符号在明文符号流中的位置</a:t>
            </a:r>
            <a:endParaRPr lang="en-US" altLang="zh-CN" sz="2800" dirty="0">
              <a:effectLst>
                <a:outerShdw blurRad="38100" dist="38100" dir="2700000" algn="tl">
                  <a:srgbClr val="C0C0C0"/>
                </a:outerShdw>
              </a:effectLst>
            </a:endParaRPr>
          </a:p>
          <a:p>
            <a:pPr lvl="1">
              <a:defRPr/>
            </a:pPr>
            <a:r>
              <a:rPr lang="zh-CN" altLang="en-US" sz="2800" dirty="0">
                <a:effectLst>
                  <a:outerShdw blurRad="38100" dist="38100" dir="2700000" algn="tl">
                    <a:srgbClr val="C0C0C0"/>
                  </a:outerShdw>
                </a:effectLst>
              </a:rPr>
              <a:t>分组密码：一个分组中同时加密几个明文符号</a:t>
            </a:r>
            <a:endParaRPr lang="en-GB" altLang="zh-CN" sz="2800" dirty="0">
              <a:effectLst>
                <a:outerShdw blurRad="38100" dist="38100" dir="2700000" algn="tl">
                  <a:srgbClr val="C0C0C0"/>
                </a:outerShdw>
              </a:effectLst>
            </a:endParaRPr>
          </a:p>
        </p:txBody>
      </p:sp>
      <p:pic>
        <p:nvPicPr>
          <p:cNvPr id="6" name="图片 5">
            <a:extLst>
              <a:ext uri="{FF2B5EF4-FFF2-40B4-BE49-F238E27FC236}">
                <a16:creationId xmlns="" xmlns:a16="http://schemas.microsoft.com/office/drawing/2014/main" id="{13301EEC-1442-4527-B675-E9D6F802A7AB}"/>
              </a:ext>
            </a:extLst>
          </p:cNvPr>
          <p:cNvPicPr>
            <a:picLocks noChangeAspect="1"/>
          </p:cNvPicPr>
          <p:nvPr/>
        </p:nvPicPr>
        <p:blipFill>
          <a:blip r:embed="rId2"/>
          <a:stretch>
            <a:fillRect/>
          </a:stretch>
        </p:blipFill>
        <p:spPr>
          <a:xfrm>
            <a:off x="5879977" y="801515"/>
            <a:ext cx="5448915" cy="1134321"/>
          </a:xfrm>
          <a:prstGeom prst="rect">
            <a:avLst/>
          </a:prstGeom>
          <a:ln>
            <a:solidFill>
              <a:schemeClr val="tx1"/>
            </a:solidFill>
          </a:ln>
        </p:spPr>
      </p:pic>
      <p:sp>
        <p:nvSpPr>
          <p:cNvPr id="5" name="灯片编号占位符 4"/>
          <p:cNvSpPr>
            <a:spLocks noGrp="1"/>
          </p:cNvSpPr>
          <p:nvPr>
            <p:ph type="sldNum" sz="quarter" idx="12"/>
          </p:nvPr>
        </p:nvSpPr>
        <p:spPr/>
        <p:txBody>
          <a:bodyPr/>
          <a:lstStyle/>
          <a:p>
            <a:pPr>
              <a:defRPr/>
            </a:pPr>
            <a:fld id="{D94256A8-4F82-40B0-86EC-A0FC779E80A4}" type="slidenum">
              <a:rPr lang="en-US" altLang="zh-CN" smtClean="0"/>
              <a:pPr>
                <a:defRPr/>
              </a:pPr>
              <a:t>4</a:t>
            </a:fld>
            <a:endParaRPr lang="en-US"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7" name="Rectangle 3"/>
          <p:cNvSpPr>
            <a:spLocks noGrp="1" noChangeArrowheads="1"/>
          </p:cNvSpPr>
          <p:nvPr>
            <p:ph type="body" idx="1"/>
          </p:nvPr>
        </p:nvSpPr>
        <p:spPr>
          <a:xfrm>
            <a:off x="595277" y="1142985"/>
            <a:ext cx="5500727" cy="5183183"/>
          </a:xfrm>
        </p:spPr>
        <p:txBody>
          <a:bodyPr/>
          <a:lstStyle/>
          <a:p>
            <a:pPr>
              <a:lnSpc>
                <a:spcPct val="150000"/>
              </a:lnSpc>
              <a:buNone/>
            </a:pPr>
            <a:r>
              <a:rPr lang="en-US" altLang="zh-CN" sz="2400" b="1" dirty="0" smtClean="0">
                <a:solidFill>
                  <a:srgbClr val="FF0000"/>
                </a:solidFill>
              </a:rPr>
              <a:t>1</a:t>
            </a:r>
            <a:r>
              <a:rPr lang="zh-CN" altLang="en-US" sz="2400" b="1" dirty="0" smtClean="0">
                <a:solidFill>
                  <a:srgbClr val="FF0000"/>
                </a:solidFill>
              </a:rPr>
              <a:t>、电码本模式</a:t>
            </a:r>
            <a:r>
              <a:rPr lang="en-US" altLang="zh-CN" sz="2400" b="1" dirty="0" smtClean="0">
                <a:solidFill>
                  <a:srgbClr val="FF0000"/>
                </a:solidFill>
              </a:rPr>
              <a:t>ECB</a:t>
            </a:r>
          </a:p>
          <a:p>
            <a:pPr>
              <a:lnSpc>
                <a:spcPct val="150000"/>
              </a:lnSpc>
            </a:pPr>
            <a:r>
              <a:rPr lang="en-US" altLang="zh-CN" sz="2400" dirty="0" smtClean="0"/>
              <a:t>ECB</a:t>
            </a:r>
            <a:r>
              <a:rPr lang="zh-CN" altLang="en-US" sz="2400" dirty="0"/>
              <a:t>在用于短数据（如加密密钥）时非常理想，因此如果需要安全地传递</a:t>
            </a:r>
            <a:r>
              <a:rPr lang="en-US" altLang="zh-CN" sz="2400" dirty="0"/>
              <a:t>DES</a:t>
            </a:r>
            <a:r>
              <a:rPr lang="zh-CN" altLang="en-US" sz="2400" dirty="0"/>
              <a:t>或</a:t>
            </a:r>
            <a:r>
              <a:rPr lang="en-US" altLang="zh-CN" sz="2400" dirty="0"/>
              <a:t>AES</a:t>
            </a:r>
            <a:r>
              <a:rPr lang="zh-CN" altLang="en-US" sz="2400" dirty="0"/>
              <a:t>密钥，</a:t>
            </a:r>
            <a:r>
              <a:rPr lang="en-US" altLang="zh-CN" sz="2400" dirty="0"/>
              <a:t>ECB</a:t>
            </a:r>
            <a:r>
              <a:rPr lang="zh-CN" altLang="en-US" sz="2400" dirty="0"/>
              <a:t>是最合适的模式。</a:t>
            </a:r>
          </a:p>
          <a:p>
            <a:pPr>
              <a:lnSpc>
                <a:spcPct val="150000"/>
              </a:lnSpc>
            </a:pPr>
            <a:endParaRPr lang="zh-CN" altLang="en-US" sz="2400" dirty="0"/>
          </a:p>
          <a:p>
            <a:pPr>
              <a:lnSpc>
                <a:spcPct val="150000"/>
              </a:lnSpc>
            </a:pPr>
            <a:r>
              <a:rPr lang="en-US" altLang="zh-CN" sz="2400" dirty="0"/>
              <a:t>ECB</a:t>
            </a:r>
            <a:r>
              <a:rPr lang="zh-CN" altLang="en-US" sz="2400" dirty="0"/>
              <a:t>模式下同一明文分组在消息中重复出现时产生的密文分组也相同。 </a:t>
            </a:r>
          </a:p>
        </p:txBody>
      </p:sp>
      <p:sp>
        <p:nvSpPr>
          <p:cNvPr id="246789" name="Rectangle 5"/>
          <p:cNvSpPr>
            <a:spLocks noChangeArrowheads="1"/>
          </p:cNvSpPr>
          <p:nvPr/>
        </p:nvSpPr>
        <p:spPr bwMode="auto">
          <a:xfrm>
            <a:off x="1524005" y="1634609"/>
            <a:ext cx="184731" cy="369332"/>
          </a:xfrm>
          <a:prstGeom prst="rect">
            <a:avLst/>
          </a:prstGeom>
          <a:noFill/>
          <a:ln w="9525" algn="ctr">
            <a:noFill/>
            <a:miter lim="800000"/>
            <a:headEnd/>
            <a:tailEnd/>
          </a:ln>
          <a:effectLst/>
        </p:spPr>
        <p:txBody>
          <a:bodyPr wrap="none" anchor="ctr">
            <a:spAutoFit/>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40</a:t>
            </a:fld>
            <a:endParaRPr lang="zh-CN" altLang="en-US"/>
          </a:p>
        </p:txBody>
      </p:sp>
      <p:pic>
        <p:nvPicPr>
          <p:cNvPr id="4" name="图片 3">
            <a:extLst>
              <a:ext uri="{FF2B5EF4-FFF2-40B4-BE49-F238E27FC236}">
                <a16:creationId xmlns="" xmlns:a16="http://schemas.microsoft.com/office/drawing/2014/main" id="{48D8BBA1-B661-4846-A143-1DF3C2BC2AD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5953127" y="642921"/>
            <a:ext cx="5721351" cy="5615181"/>
          </a:xfrm>
          <a:prstGeom prst="rect">
            <a:avLst/>
          </a:prstGeom>
        </p:spPr>
      </p:pic>
      <p:sp>
        <p:nvSpPr>
          <p:cNvPr id="12" name="标题 1">
            <a:extLst>
              <a:ext uri="{FF2B5EF4-FFF2-40B4-BE49-F238E27FC236}">
                <a16:creationId xmlns="" xmlns:a16="http://schemas.microsoft.com/office/drawing/2014/main" id="{B387A085-F8A6-47C7-991C-AD26FF607248}"/>
              </a:ext>
            </a:extLst>
          </p:cNvPr>
          <p:cNvSpPr>
            <a:spLocks noGrp="1"/>
          </p:cNvSpPr>
          <p:nvPr>
            <p:ph type="title"/>
          </p:nvPr>
        </p:nvSpPr>
        <p:spPr>
          <a:xfrm>
            <a:off x="609600" y="277819"/>
            <a:ext cx="10972800" cy="1139825"/>
          </a:xfrm>
        </p:spPr>
        <p:txBody>
          <a:bodyPr/>
          <a:lstStyle/>
          <a:p>
            <a:r>
              <a:rPr lang="en-US" altLang="zh-CN" sz="4400" b="1" dirty="0"/>
              <a:t>5.5 </a:t>
            </a:r>
            <a:r>
              <a:rPr lang="zh-CN" altLang="en-US" sz="4400" b="1" dirty="0" smtClean="0"/>
              <a:t>运行模式</a:t>
            </a:r>
            <a:r>
              <a:rPr lang="en-US" altLang="zh-CN" sz="4400" b="1" dirty="0"/>
              <a:t/>
            </a:r>
            <a:br>
              <a:rPr lang="en-US" altLang="zh-CN" sz="4400" b="1" dirty="0"/>
            </a:br>
            <a:endParaRPr lang="zh-CN" altLang="en-US" sz="44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7" name="Rectangle 3"/>
          <p:cNvSpPr>
            <a:spLocks noGrp="1" noChangeArrowheads="1"/>
          </p:cNvSpPr>
          <p:nvPr>
            <p:ph type="body" idx="1"/>
          </p:nvPr>
        </p:nvSpPr>
        <p:spPr>
          <a:xfrm>
            <a:off x="635296" y="1628800"/>
            <a:ext cx="6400816" cy="3971940"/>
          </a:xfrm>
        </p:spPr>
        <p:txBody>
          <a:bodyPr/>
          <a:lstStyle/>
          <a:p>
            <a:pPr>
              <a:lnSpc>
                <a:spcPct val="150000"/>
              </a:lnSpc>
              <a:spcBef>
                <a:spcPts val="0"/>
              </a:spcBef>
            </a:pPr>
            <a:r>
              <a:rPr lang="en-US" altLang="zh-CN" dirty="0"/>
              <a:t>ECB</a:t>
            </a:r>
            <a:r>
              <a:rPr lang="zh-CN" altLang="en-US" dirty="0"/>
              <a:t>模式特点总结：</a:t>
            </a:r>
          </a:p>
          <a:p>
            <a:pPr lvl="1">
              <a:lnSpc>
                <a:spcPct val="150000"/>
              </a:lnSpc>
              <a:spcBef>
                <a:spcPts val="0"/>
              </a:spcBef>
            </a:pPr>
            <a:r>
              <a:rPr lang="zh-CN" altLang="en-US" dirty="0"/>
              <a:t>对明文分组后逐一加密</a:t>
            </a:r>
          </a:p>
          <a:p>
            <a:pPr lvl="1">
              <a:lnSpc>
                <a:spcPct val="150000"/>
              </a:lnSpc>
              <a:spcBef>
                <a:spcPts val="0"/>
              </a:spcBef>
            </a:pPr>
            <a:r>
              <a:rPr lang="zh-CN" altLang="en-US" dirty="0"/>
              <a:t>适合短消息加密</a:t>
            </a:r>
          </a:p>
          <a:p>
            <a:pPr lvl="1">
              <a:lnSpc>
                <a:spcPct val="150000"/>
              </a:lnSpc>
              <a:spcBef>
                <a:spcPts val="0"/>
              </a:spcBef>
            </a:pPr>
            <a:r>
              <a:rPr lang="zh-CN" altLang="en-US" dirty="0"/>
              <a:t>应用于长消息时可能受到攻击</a:t>
            </a:r>
          </a:p>
          <a:p>
            <a:pPr lvl="1">
              <a:lnSpc>
                <a:spcPct val="150000"/>
              </a:lnSpc>
              <a:spcBef>
                <a:spcPts val="0"/>
              </a:spcBef>
            </a:pPr>
            <a:r>
              <a:rPr lang="zh-CN" altLang="en-US" dirty="0"/>
              <a:t>往往需要填充</a:t>
            </a:r>
          </a:p>
          <a:p>
            <a:pPr lvl="1">
              <a:lnSpc>
                <a:spcPct val="150000"/>
              </a:lnSpc>
              <a:spcBef>
                <a:spcPts val="0"/>
              </a:spcBef>
            </a:pPr>
            <a:endParaRPr lang="en-US" altLang="zh-CN"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41</a:t>
            </a:fld>
            <a:endParaRPr lang="zh-CN" altLang="en-US"/>
          </a:p>
        </p:txBody>
      </p:sp>
      <p:sp>
        <p:nvSpPr>
          <p:cNvPr id="6" name="标题 1">
            <a:extLst>
              <a:ext uri="{FF2B5EF4-FFF2-40B4-BE49-F238E27FC236}">
                <a16:creationId xmlns="" xmlns:a16="http://schemas.microsoft.com/office/drawing/2014/main" id="{B585D47E-F90B-8C4A-A8AE-644EA9CE1415}"/>
              </a:ext>
            </a:extLst>
          </p:cNvPr>
          <p:cNvSpPr>
            <a:spLocks noGrp="1"/>
          </p:cNvSpPr>
          <p:nvPr>
            <p:ph type="title"/>
          </p:nvPr>
        </p:nvSpPr>
        <p:spPr>
          <a:xfrm>
            <a:off x="609600" y="274638"/>
            <a:ext cx="10972800" cy="1143000"/>
          </a:xfrm>
        </p:spPr>
        <p:txBody>
          <a:bodyPr/>
          <a:lstStyle/>
          <a:p>
            <a:r>
              <a:rPr lang="en-US" altLang="zh-CN" sz="4400" b="1" dirty="0" smtClean="0"/>
              <a:t>5.5 </a:t>
            </a:r>
            <a:r>
              <a:rPr lang="zh-CN" altLang="en-US" sz="4400" b="1" dirty="0" smtClean="0"/>
              <a:t>运行模式</a:t>
            </a:r>
            <a:endParaRPr lang="zh-CN" alt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Rectangle 3"/>
          <p:cNvSpPr>
            <a:spLocks noGrp="1" noChangeArrowheads="1"/>
          </p:cNvSpPr>
          <p:nvPr>
            <p:ph type="body" idx="1"/>
          </p:nvPr>
        </p:nvSpPr>
        <p:spPr>
          <a:xfrm>
            <a:off x="595275" y="1071546"/>
            <a:ext cx="10814992" cy="1275624"/>
          </a:xfrm>
        </p:spPr>
        <p:txBody>
          <a:bodyPr>
            <a:normAutofit/>
          </a:bodyPr>
          <a:lstStyle/>
          <a:p>
            <a:pPr>
              <a:lnSpc>
                <a:spcPct val="150000"/>
              </a:lnSpc>
              <a:buNone/>
            </a:pPr>
            <a:r>
              <a:rPr lang="en-US" altLang="zh-CN" sz="2400" b="1" dirty="0" smtClean="0">
                <a:solidFill>
                  <a:srgbClr val="FF0000"/>
                </a:solidFill>
                <a:latin typeface="Times New Roman" pitchFamily="18" charset="0"/>
              </a:rPr>
              <a:t>2</a:t>
            </a:r>
            <a:r>
              <a:rPr lang="zh-CN" altLang="en-US" sz="2400" b="1" dirty="0" smtClean="0">
                <a:solidFill>
                  <a:srgbClr val="FF0000"/>
                </a:solidFill>
                <a:latin typeface="Times New Roman" pitchFamily="18" charset="0"/>
              </a:rPr>
              <a:t>、密文分组链接模式</a:t>
            </a:r>
            <a:r>
              <a:rPr lang="en-US" altLang="zh-CN" sz="2400" b="1" dirty="0" smtClean="0">
                <a:solidFill>
                  <a:srgbClr val="FF0000"/>
                </a:solidFill>
                <a:latin typeface="Times New Roman" pitchFamily="18" charset="0"/>
              </a:rPr>
              <a:t>CBC</a:t>
            </a:r>
          </a:p>
          <a:p>
            <a:pPr>
              <a:lnSpc>
                <a:spcPct val="150000"/>
              </a:lnSpc>
            </a:pPr>
            <a:r>
              <a:rPr lang="zh-CN" altLang="en-US" sz="2400" dirty="0" smtClean="0">
                <a:latin typeface="Times New Roman" pitchFamily="18" charset="0"/>
              </a:rPr>
              <a:t>为了</a:t>
            </a:r>
            <a:r>
              <a:rPr lang="zh-CN" altLang="en-US" sz="2400" dirty="0">
                <a:latin typeface="Times New Roman" pitchFamily="18" charset="0"/>
              </a:rPr>
              <a:t>克服</a:t>
            </a:r>
            <a:r>
              <a:rPr lang="en-US" altLang="zh-CN" sz="2400" dirty="0">
                <a:latin typeface="Times New Roman" pitchFamily="18" charset="0"/>
              </a:rPr>
              <a:t>ECB</a:t>
            </a:r>
            <a:r>
              <a:rPr lang="zh-CN" altLang="en-US" sz="2400" dirty="0">
                <a:latin typeface="Times New Roman" pitchFamily="18" charset="0"/>
              </a:rPr>
              <a:t>的缺点，需要将重复的明文分组加密成不同的密文分组。</a:t>
            </a:r>
            <a:endParaRPr lang="en-US" altLang="zh-CN" sz="2400" dirty="0">
              <a:latin typeface="Times New Roman" pitchFamily="18" charset="0"/>
            </a:endParaRPr>
          </a:p>
        </p:txBody>
      </p:sp>
      <p:sp>
        <p:nvSpPr>
          <p:cNvPr id="249861" name="Rectangle 5"/>
          <p:cNvSpPr>
            <a:spLocks noChangeArrowheads="1"/>
          </p:cNvSpPr>
          <p:nvPr/>
        </p:nvSpPr>
        <p:spPr bwMode="auto">
          <a:xfrm>
            <a:off x="1524005" y="1244084"/>
            <a:ext cx="184731" cy="369332"/>
          </a:xfrm>
          <a:prstGeom prst="rect">
            <a:avLst/>
          </a:prstGeom>
          <a:noFill/>
          <a:ln w="9525" algn="ctr">
            <a:noFill/>
            <a:miter lim="800000"/>
            <a:headEnd/>
            <a:tailEnd/>
          </a:ln>
          <a:effectLst/>
        </p:spPr>
        <p:txBody>
          <a:bodyPr wrap="none" anchor="ctr">
            <a:spAutoFit/>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42</a:t>
            </a:fld>
            <a:endParaRPr lang="zh-CN" altLang="en-US"/>
          </a:p>
        </p:txBody>
      </p:sp>
      <p:sp>
        <p:nvSpPr>
          <p:cNvPr id="8" name="标题 1">
            <a:extLst>
              <a:ext uri="{FF2B5EF4-FFF2-40B4-BE49-F238E27FC236}">
                <a16:creationId xmlns="" xmlns:a16="http://schemas.microsoft.com/office/drawing/2014/main" id="{CC114463-8E70-754B-A1AB-2D8A730349DB}"/>
              </a:ext>
            </a:extLst>
          </p:cNvPr>
          <p:cNvSpPr>
            <a:spLocks noGrp="1"/>
          </p:cNvSpPr>
          <p:nvPr>
            <p:ph type="title"/>
          </p:nvPr>
        </p:nvSpPr>
        <p:spPr>
          <a:xfrm>
            <a:off x="609600" y="274638"/>
            <a:ext cx="10972800" cy="1143000"/>
          </a:xfrm>
        </p:spPr>
        <p:txBody>
          <a:bodyPr/>
          <a:lstStyle/>
          <a:p>
            <a:r>
              <a:rPr lang="en-US" altLang="zh-CN" sz="4400" b="1" dirty="0" smtClean="0"/>
              <a:t>5.5 </a:t>
            </a:r>
            <a:r>
              <a:rPr lang="zh-CN" altLang="en-US" sz="4400" b="1" dirty="0" smtClean="0"/>
              <a:t>运行模式</a:t>
            </a:r>
            <a:endParaRPr lang="zh-CN" altLang="en-US" b="1" dirty="0"/>
          </a:p>
        </p:txBody>
      </p:sp>
      <p:pic>
        <p:nvPicPr>
          <p:cNvPr id="2" name="图片 1">
            <a:extLst>
              <a:ext uri="{FF2B5EF4-FFF2-40B4-BE49-F238E27FC236}">
                <a16:creationId xmlns="" xmlns:a16="http://schemas.microsoft.com/office/drawing/2014/main" id="{D85C6B73-2484-C045-A159-EC0E013C4008}"/>
              </a:ext>
            </a:extLst>
          </p:cNvPr>
          <p:cNvPicPr>
            <a:picLocks noChangeAspect="1"/>
          </p:cNvPicPr>
          <p:nvPr/>
        </p:nvPicPr>
        <p:blipFill>
          <a:blip r:embed="rId2" cstate="print"/>
          <a:stretch>
            <a:fillRect/>
          </a:stretch>
        </p:blipFill>
        <p:spPr>
          <a:xfrm>
            <a:off x="3524235" y="2283675"/>
            <a:ext cx="4601479" cy="4574331"/>
          </a:xfrm>
          <a:prstGeom prst="rect">
            <a:avLst/>
          </a:prstGeom>
        </p:spPr>
      </p:pic>
    </p:spTree>
    <p:extLst>
      <p:ext uri="{BB962C8B-B14F-4D97-AF65-F5344CB8AC3E}">
        <p14:creationId xmlns="" xmlns:p14="http://schemas.microsoft.com/office/powerpoint/2010/main" val="868904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Rectangle 3"/>
          <p:cNvSpPr>
            <a:spLocks noGrp="1" noChangeArrowheads="1"/>
          </p:cNvSpPr>
          <p:nvPr>
            <p:ph type="body" idx="1"/>
          </p:nvPr>
        </p:nvSpPr>
        <p:spPr>
          <a:xfrm>
            <a:off x="609603" y="1357298"/>
            <a:ext cx="11344316" cy="5072098"/>
          </a:xfrm>
        </p:spPr>
        <p:txBody>
          <a:bodyPr>
            <a:normAutofit/>
          </a:bodyPr>
          <a:lstStyle/>
          <a:p>
            <a:pPr>
              <a:lnSpc>
                <a:spcPct val="150000"/>
              </a:lnSpc>
            </a:pPr>
            <a:r>
              <a:rPr lang="zh-CN" altLang="en-US" sz="2800" dirty="0">
                <a:latin typeface="Times New Roman" pitchFamily="18" charset="0"/>
              </a:rPr>
              <a:t>解密时，每一个密文分组被解密后，再与前一个密文分组异或，即：</a:t>
            </a:r>
            <a:endParaRPr lang="zh-CN" altLang="en-US" sz="2800" i="1" dirty="0">
              <a:latin typeface="Times New Roman" pitchFamily="18" charset="0"/>
            </a:endParaRPr>
          </a:p>
          <a:p>
            <a:pPr lvl="1">
              <a:lnSpc>
                <a:spcPct val="150000"/>
              </a:lnSpc>
              <a:buNone/>
            </a:pPr>
            <a:r>
              <a:rPr lang="en-US" altLang="zh-CN" i="1" dirty="0">
                <a:latin typeface="Times New Roman" pitchFamily="18" charset="0"/>
              </a:rPr>
              <a:t>D</a:t>
            </a:r>
            <a:r>
              <a:rPr lang="en-US" altLang="zh-CN" i="1" baseline="-25000" dirty="0">
                <a:latin typeface="Times New Roman" pitchFamily="18" charset="0"/>
              </a:rPr>
              <a:t>K</a:t>
            </a:r>
            <a:r>
              <a:rPr lang="en-US" altLang="zh-CN" dirty="0">
                <a:latin typeface="Times New Roman" pitchFamily="18" charset="0"/>
              </a:rPr>
              <a:t>[</a:t>
            </a:r>
            <a:r>
              <a:rPr lang="en-US" altLang="zh-CN" i="1" dirty="0" err="1">
                <a:latin typeface="Times New Roman" pitchFamily="18" charset="0"/>
              </a:rPr>
              <a:t>C</a:t>
            </a:r>
            <a:r>
              <a:rPr lang="en-US" altLang="zh-CN" i="1" baseline="-25000" dirty="0" err="1">
                <a:latin typeface="Times New Roman" pitchFamily="18" charset="0"/>
              </a:rPr>
              <a:t>n</a:t>
            </a:r>
            <a:r>
              <a:rPr lang="en-US" altLang="zh-CN" dirty="0">
                <a:latin typeface="Times New Roman" pitchFamily="18" charset="0"/>
              </a:rPr>
              <a:t>]</a:t>
            </a:r>
            <a:r>
              <a:rPr lang="en-US" altLang="zh-CN" dirty="0">
                <a:latin typeface="Times New Roman" pitchFamily="18" charset="0"/>
                <a:sym typeface="Symbol" pitchFamily="18" charset="2"/>
              </a:rPr>
              <a:t></a:t>
            </a:r>
            <a:r>
              <a:rPr lang="en-US" altLang="zh-CN" i="1" dirty="0">
                <a:latin typeface="Times New Roman" pitchFamily="18" charset="0"/>
              </a:rPr>
              <a:t>C</a:t>
            </a:r>
            <a:r>
              <a:rPr lang="en-US" altLang="zh-CN" i="1" baseline="-25000" dirty="0">
                <a:latin typeface="Times New Roman" pitchFamily="18" charset="0"/>
              </a:rPr>
              <a:t>n</a:t>
            </a:r>
            <a:r>
              <a:rPr lang="en-US" altLang="zh-CN" baseline="-25000" dirty="0">
                <a:latin typeface="Times New Roman" pitchFamily="18" charset="0"/>
              </a:rPr>
              <a:t>-1</a:t>
            </a:r>
          </a:p>
          <a:p>
            <a:pPr lvl="1">
              <a:lnSpc>
                <a:spcPct val="150000"/>
              </a:lnSpc>
              <a:buNone/>
            </a:pPr>
            <a:r>
              <a:rPr lang="en-US" altLang="zh-CN" dirty="0">
                <a:latin typeface="Times New Roman" pitchFamily="18" charset="0"/>
              </a:rPr>
              <a:t>=</a:t>
            </a:r>
            <a:r>
              <a:rPr lang="en-US" altLang="zh-CN" i="1" dirty="0">
                <a:latin typeface="Times New Roman" pitchFamily="18" charset="0"/>
              </a:rPr>
              <a:t> D</a:t>
            </a:r>
            <a:r>
              <a:rPr lang="en-US" altLang="zh-CN" i="1" baseline="-25000" dirty="0">
                <a:latin typeface="Times New Roman" pitchFamily="18" charset="0"/>
              </a:rPr>
              <a:t>K</a:t>
            </a:r>
            <a:r>
              <a:rPr lang="en-US" altLang="zh-CN" dirty="0">
                <a:latin typeface="Times New Roman" pitchFamily="18" charset="0"/>
              </a:rPr>
              <a:t>[</a:t>
            </a:r>
            <a:r>
              <a:rPr lang="en-US" altLang="zh-CN" i="1" dirty="0">
                <a:latin typeface="Times New Roman" pitchFamily="18" charset="0"/>
              </a:rPr>
              <a:t>E</a:t>
            </a:r>
            <a:r>
              <a:rPr lang="en-US" altLang="zh-CN" i="1" baseline="-25000" dirty="0">
                <a:latin typeface="Times New Roman" pitchFamily="18" charset="0"/>
              </a:rPr>
              <a:t>K</a:t>
            </a:r>
            <a:r>
              <a:rPr lang="en-US" altLang="zh-CN" dirty="0">
                <a:latin typeface="Times New Roman" pitchFamily="18" charset="0"/>
              </a:rPr>
              <a:t>[</a:t>
            </a:r>
            <a:r>
              <a:rPr lang="en-US" altLang="zh-CN" i="1" dirty="0">
                <a:latin typeface="Times New Roman" pitchFamily="18" charset="0"/>
              </a:rPr>
              <a:t>C</a:t>
            </a:r>
            <a:r>
              <a:rPr lang="en-US" altLang="zh-CN" i="1" baseline="-25000" dirty="0">
                <a:latin typeface="Times New Roman" pitchFamily="18" charset="0"/>
              </a:rPr>
              <a:t>n</a:t>
            </a:r>
            <a:r>
              <a:rPr lang="en-US" altLang="zh-CN" baseline="-25000" dirty="0">
                <a:latin typeface="Times New Roman" pitchFamily="18" charset="0"/>
              </a:rPr>
              <a:t>-1</a:t>
            </a:r>
            <a:r>
              <a:rPr lang="en-US" altLang="zh-CN" dirty="0">
                <a:latin typeface="Times New Roman" pitchFamily="18" charset="0"/>
              </a:rPr>
              <a:t>]</a:t>
            </a:r>
            <a:r>
              <a:rPr lang="en-US" altLang="zh-CN" dirty="0">
                <a:latin typeface="Times New Roman" pitchFamily="18" charset="0"/>
                <a:sym typeface="Symbol" pitchFamily="18" charset="2"/>
              </a:rPr>
              <a:t></a:t>
            </a:r>
            <a:r>
              <a:rPr lang="en-US" altLang="zh-CN" i="1" dirty="0" err="1">
                <a:latin typeface="Times New Roman" pitchFamily="18" charset="0"/>
              </a:rPr>
              <a:t>P</a:t>
            </a:r>
            <a:r>
              <a:rPr lang="en-US" altLang="zh-CN" i="1" baseline="-25000" dirty="0" err="1">
                <a:latin typeface="Times New Roman" pitchFamily="18" charset="0"/>
              </a:rPr>
              <a:t>n</a:t>
            </a:r>
            <a:r>
              <a:rPr lang="en-US" altLang="zh-CN" dirty="0">
                <a:latin typeface="Times New Roman" pitchFamily="18" charset="0"/>
              </a:rPr>
              <a:t>]</a:t>
            </a:r>
            <a:r>
              <a:rPr lang="en-US" altLang="zh-CN" dirty="0">
                <a:latin typeface="Times New Roman" pitchFamily="18" charset="0"/>
                <a:sym typeface="Symbol" pitchFamily="18" charset="2"/>
              </a:rPr>
              <a:t></a:t>
            </a:r>
            <a:r>
              <a:rPr lang="en-US" altLang="zh-CN" i="1" dirty="0">
                <a:latin typeface="Times New Roman" pitchFamily="18" charset="0"/>
              </a:rPr>
              <a:t>C</a:t>
            </a:r>
            <a:r>
              <a:rPr lang="en-US" altLang="zh-CN" i="1" baseline="-25000" dirty="0">
                <a:latin typeface="Times New Roman" pitchFamily="18" charset="0"/>
              </a:rPr>
              <a:t>n</a:t>
            </a:r>
            <a:r>
              <a:rPr lang="en-US" altLang="zh-CN" baseline="-25000" dirty="0">
                <a:latin typeface="Times New Roman" pitchFamily="18" charset="0"/>
              </a:rPr>
              <a:t>-1</a:t>
            </a:r>
          </a:p>
          <a:p>
            <a:pPr lvl="1">
              <a:lnSpc>
                <a:spcPct val="150000"/>
              </a:lnSpc>
              <a:buNone/>
            </a:pPr>
            <a:r>
              <a:rPr lang="en-US" altLang="zh-CN" dirty="0">
                <a:latin typeface="Times New Roman" pitchFamily="18" charset="0"/>
              </a:rPr>
              <a:t>=</a:t>
            </a:r>
            <a:r>
              <a:rPr lang="en-US" altLang="zh-CN" i="1" dirty="0">
                <a:latin typeface="Times New Roman" pitchFamily="18" charset="0"/>
              </a:rPr>
              <a:t> C</a:t>
            </a:r>
            <a:r>
              <a:rPr lang="en-US" altLang="zh-CN" i="1" baseline="-25000" dirty="0">
                <a:latin typeface="Times New Roman" pitchFamily="18" charset="0"/>
              </a:rPr>
              <a:t>n</a:t>
            </a:r>
            <a:r>
              <a:rPr lang="en-US" altLang="zh-CN" baseline="-25000" dirty="0">
                <a:latin typeface="Times New Roman" pitchFamily="18" charset="0"/>
              </a:rPr>
              <a:t>-1</a:t>
            </a:r>
            <a:r>
              <a:rPr lang="en-US" altLang="zh-CN" dirty="0">
                <a:latin typeface="Times New Roman" pitchFamily="18" charset="0"/>
                <a:sym typeface="Symbol" pitchFamily="18" charset="2"/>
              </a:rPr>
              <a:t></a:t>
            </a:r>
            <a:r>
              <a:rPr lang="en-US" altLang="zh-CN" i="1" dirty="0">
                <a:latin typeface="Times New Roman" pitchFamily="18" charset="0"/>
              </a:rPr>
              <a:t>P</a:t>
            </a:r>
            <a:r>
              <a:rPr lang="en-US" altLang="zh-CN" i="1" baseline="-25000" dirty="0">
                <a:latin typeface="Times New Roman" pitchFamily="18" charset="0"/>
              </a:rPr>
              <a:t>n</a:t>
            </a:r>
            <a:r>
              <a:rPr lang="en-US" altLang="zh-CN" dirty="0">
                <a:latin typeface="Times New Roman" pitchFamily="18" charset="0"/>
                <a:sym typeface="Symbol" pitchFamily="18" charset="2"/>
              </a:rPr>
              <a:t></a:t>
            </a:r>
            <a:r>
              <a:rPr lang="en-US" altLang="zh-CN" i="1" dirty="0">
                <a:latin typeface="Times New Roman" pitchFamily="18" charset="0"/>
              </a:rPr>
              <a:t>C</a:t>
            </a:r>
            <a:r>
              <a:rPr lang="en-US" altLang="zh-CN" i="1" baseline="-25000" dirty="0">
                <a:latin typeface="Times New Roman" pitchFamily="18" charset="0"/>
              </a:rPr>
              <a:t>n</a:t>
            </a:r>
            <a:r>
              <a:rPr lang="en-US" altLang="zh-CN" baseline="-25000" dirty="0">
                <a:latin typeface="Times New Roman" pitchFamily="18" charset="0"/>
              </a:rPr>
              <a:t>-1</a:t>
            </a:r>
            <a:r>
              <a:rPr lang="en-US" altLang="zh-CN" dirty="0">
                <a:latin typeface="Times New Roman" pitchFamily="18" charset="0"/>
              </a:rPr>
              <a:t>=</a:t>
            </a:r>
            <a:r>
              <a:rPr lang="en-US" altLang="zh-CN" i="1" dirty="0">
                <a:latin typeface="Times New Roman" pitchFamily="18" charset="0"/>
              </a:rPr>
              <a:t> </a:t>
            </a:r>
            <a:r>
              <a:rPr lang="en-US" altLang="zh-CN" i="1" dirty="0" err="1">
                <a:latin typeface="Times New Roman" pitchFamily="18" charset="0"/>
              </a:rPr>
              <a:t>P</a:t>
            </a:r>
            <a:r>
              <a:rPr lang="en-US" altLang="zh-CN" i="1" baseline="-25000" dirty="0" err="1">
                <a:latin typeface="Times New Roman" pitchFamily="18" charset="0"/>
              </a:rPr>
              <a:t>n</a:t>
            </a:r>
            <a:endParaRPr lang="en-US" altLang="zh-CN" baseline="-25000" dirty="0">
              <a:latin typeface="Times New Roman" pitchFamily="18" charset="0"/>
            </a:endParaRPr>
          </a:p>
          <a:p>
            <a:pPr lvl="1">
              <a:lnSpc>
                <a:spcPct val="150000"/>
              </a:lnSpc>
              <a:buNone/>
            </a:pPr>
            <a:r>
              <a:rPr lang="zh-CN" altLang="en-US" dirty="0">
                <a:latin typeface="Times New Roman" pitchFamily="18" charset="0"/>
              </a:rPr>
              <a:t>（设</a:t>
            </a:r>
            <a:r>
              <a:rPr lang="en-US" altLang="zh-CN" i="1" dirty="0" err="1">
                <a:latin typeface="Times New Roman" pitchFamily="18" charset="0"/>
              </a:rPr>
              <a:t>C</a:t>
            </a:r>
            <a:r>
              <a:rPr lang="en-US" altLang="zh-CN" i="1" baseline="-25000" dirty="0" err="1">
                <a:latin typeface="Times New Roman" pitchFamily="18" charset="0"/>
              </a:rPr>
              <a:t>n</a:t>
            </a:r>
            <a:r>
              <a:rPr lang="en-US" altLang="zh-CN" dirty="0">
                <a:latin typeface="Times New Roman" pitchFamily="18" charset="0"/>
              </a:rPr>
              <a:t>=</a:t>
            </a:r>
            <a:r>
              <a:rPr lang="en-US" altLang="zh-CN" i="1" dirty="0">
                <a:latin typeface="Times New Roman" pitchFamily="18" charset="0"/>
              </a:rPr>
              <a:t>E</a:t>
            </a:r>
            <a:r>
              <a:rPr lang="en-US" altLang="zh-CN" i="1" baseline="-25000" dirty="0">
                <a:latin typeface="Times New Roman" pitchFamily="18" charset="0"/>
              </a:rPr>
              <a:t>K</a:t>
            </a:r>
            <a:r>
              <a:rPr lang="en-US" altLang="zh-CN" dirty="0">
                <a:latin typeface="Times New Roman" pitchFamily="18" charset="0"/>
              </a:rPr>
              <a:t>[</a:t>
            </a:r>
            <a:r>
              <a:rPr lang="en-US" altLang="zh-CN" i="1" dirty="0">
                <a:latin typeface="Times New Roman" pitchFamily="18" charset="0"/>
              </a:rPr>
              <a:t>C</a:t>
            </a:r>
            <a:r>
              <a:rPr lang="en-US" altLang="zh-CN" i="1" baseline="-25000" dirty="0">
                <a:latin typeface="Times New Roman" pitchFamily="18" charset="0"/>
              </a:rPr>
              <a:t>n</a:t>
            </a:r>
            <a:r>
              <a:rPr lang="en-US" altLang="zh-CN" baseline="-25000" dirty="0">
                <a:latin typeface="Times New Roman" pitchFamily="18" charset="0"/>
              </a:rPr>
              <a:t>-1</a:t>
            </a:r>
            <a:r>
              <a:rPr lang="en-US" altLang="zh-CN" dirty="0">
                <a:latin typeface="Times New Roman" pitchFamily="18" charset="0"/>
              </a:rPr>
              <a:t>]</a:t>
            </a:r>
            <a:r>
              <a:rPr lang="en-US" altLang="zh-CN" dirty="0">
                <a:latin typeface="Times New Roman" pitchFamily="18" charset="0"/>
                <a:sym typeface="Symbol" pitchFamily="18" charset="2"/>
              </a:rPr>
              <a:t></a:t>
            </a:r>
            <a:r>
              <a:rPr lang="en-US" altLang="zh-CN" i="1" dirty="0" err="1">
                <a:latin typeface="Times New Roman" pitchFamily="18" charset="0"/>
              </a:rPr>
              <a:t>P</a:t>
            </a:r>
            <a:r>
              <a:rPr lang="en-US" altLang="zh-CN" i="1" baseline="-25000" dirty="0" err="1">
                <a:latin typeface="Times New Roman" pitchFamily="18" charset="0"/>
              </a:rPr>
              <a:t>n</a:t>
            </a:r>
            <a:r>
              <a:rPr lang="en-US" altLang="zh-CN" dirty="0">
                <a:latin typeface="Times New Roman" pitchFamily="18" charset="0"/>
              </a:rPr>
              <a:t>]</a:t>
            </a:r>
            <a:r>
              <a:rPr lang="zh-CN" altLang="en-US" dirty="0">
                <a:latin typeface="Times New Roman" pitchFamily="18" charset="0"/>
              </a:rPr>
              <a:t>）</a:t>
            </a:r>
          </a:p>
          <a:p>
            <a:pPr lvl="1">
              <a:lnSpc>
                <a:spcPct val="150000"/>
              </a:lnSpc>
              <a:buNone/>
            </a:pPr>
            <a:r>
              <a:rPr lang="zh-CN" altLang="en-US" dirty="0">
                <a:latin typeface="Times New Roman" pitchFamily="18" charset="0"/>
              </a:rPr>
              <a:t>因而恢复出明文分组。</a:t>
            </a:r>
          </a:p>
        </p:txBody>
      </p:sp>
      <p:sp>
        <p:nvSpPr>
          <p:cNvPr id="249861" name="Rectangle 5"/>
          <p:cNvSpPr>
            <a:spLocks noChangeArrowheads="1"/>
          </p:cNvSpPr>
          <p:nvPr/>
        </p:nvSpPr>
        <p:spPr bwMode="auto">
          <a:xfrm>
            <a:off x="1524005" y="1244084"/>
            <a:ext cx="184731" cy="369332"/>
          </a:xfrm>
          <a:prstGeom prst="rect">
            <a:avLst/>
          </a:prstGeom>
          <a:noFill/>
          <a:ln w="9525" algn="ctr">
            <a:noFill/>
            <a:miter lim="800000"/>
            <a:headEnd/>
            <a:tailEnd/>
          </a:ln>
          <a:effectLst/>
        </p:spPr>
        <p:txBody>
          <a:bodyPr wrap="none" anchor="ctr">
            <a:spAutoFit/>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43</a:t>
            </a:fld>
            <a:endParaRPr lang="zh-CN" altLang="en-US"/>
          </a:p>
        </p:txBody>
      </p:sp>
      <p:sp>
        <p:nvSpPr>
          <p:cNvPr id="8" name="标题 1">
            <a:extLst>
              <a:ext uri="{FF2B5EF4-FFF2-40B4-BE49-F238E27FC236}">
                <a16:creationId xmlns="" xmlns:a16="http://schemas.microsoft.com/office/drawing/2014/main" id="{CC114463-8E70-754B-A1AB-2D8A730349DB}"/>
              </a:ext>
            </a:extLst>
          </p:cNvPr>
          <p:cNvSpPr>
            <a:spLocks noGrp="1"/>
          </p:cNvSpPr>
          <p:nvPr>
            <p:ph type="title"/>
          </p:nvPr>
        </p:nvSpPr>
        <p:spPr>
          <a:xfrm>
            <a:off x="609600" y="274638"/>
            <a:ext cx="10972800" cy="1143000"/>
          </a:xfrm>
        </p:spPr>
        <p:txBody>
          <a:bodyPr/>
          <a:lstStyle/>
          <a:p>
            <a:r>
              <a:rPr lang="en-US" altLang="zh-CN" sz="4400" b="1" dirty="0" smtClean="0"/>
              <a:t>5.5 </a:t>
            </a:r>
            <a:r>
              <a:rPr lang="zh-CN" altLang="en-US" sz="4400" b="1" dirty="0" smtClean="0"/>
              <a:t>运行模式</a:t>
            </a:r>
            <a:endParaRPr lang="zh-CN" altLang="en-US"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3"/>
          <p:cNvSpPr>
            <a:spLocks noGrp="1" noChangeArrowheads="1"/>
          </p:cNvSpPr>
          <p:nvPr>
            <p:ph type="body" idx="1"/>
          </p:nvPr>
        </p:nvSpPr>
        <p:spPr>
          <a:xfrm>
            <a:off x="697832" y="1351800"/>
            <a:ext cx="10510736" cy="4741496"/>
          </a:xfrm>
        </p:spPr>
        <p:txBody>
          <a:bodyPr>
            <a:normAutofit/>
          </a:bodyPr>
          <a:lstStyle/>
          <a:p>
            <a:pPr>
              <a:lnSpc>
                <a:spcPct val="150000"/>
              </a:lnSpc>
              <a:spcBef>
                <a:spcPts val="0"/>
              </a:spcBef>
            </a:pPr>
            <a:r>
              <a:rPr lang="en-US" altLang="zh-CN" sz="2400" dirty="0">
                <a:latin typeface="Times New Roman" pitchFamily="18" charset="0"/>
              </a:rPr>
              <a:t>CBC</a:t>
            </a:r>
            <a:r>
              <a:rPr lang="zh-CN" altLang="en-US" sz="2400" dirty="0">
                <a:latin typeface="Times New Roman" pitchFamily="18" charset="0"/>
              </a:rPr>
              <a:t>模式特点：</a:t>
            </a:r>
          </a:p>
          <a:p>
            <a:pPr lvl="1">
              <a:lnSpc>
                <a:spcPct val="150000"/>
              </a:lnSpc>
              <a:spcBef>
                <a:spcPts val="0"/>
              </a:spcBef>
            </a:pPr>
            <a:r>
              <a:rPr lang="zh-CN" altLang="en-US" sz="2400" dirty="0">
                <a:latin typeface="Times New Roman" pitchFamily="18" charset="0"/>
              </a:rPr>
              <a:t>消息分组，</a:t>
            </a:r>
            <a:r>
              <a:rPr lang="zh-CN" altLang="en-US" sz="2400" dirty="0">
                <a:latin typeface="Times New Roman" pitchFamily="18" charset="0"/>
                <a:cs typeface="Times New Roman" pitchFamily="18" charset="0"/>
              </a:rPr>
              <a:t>加密算法的输入是当前明文组与前一密文组的异或，</a:t>
            </a:r>
            <a:r>
              <a:rPr lang="zh-CN" altLang="en-US" sz="2400" dirty="0">
                <a:latin typeface="Times New Roman" pitchFamily="18" charset="0"/>
              </a:rPr>
              <a:t>利用一个初始向量开始： </a:t>
            </a:r>
            <a:endParaRPr lang="zh-CN" altLang="en-US" sz="2400" i="1" dirty="0">
              <a:latin typeface="Times New Roman" pitchFamily="18" charset="0"/>
            </a:endParaRPr>
          </a:p>
          <a:p>
            <a:pPr lvl="2">
              <a:lnSpc>
                <a:spcPct val="150000"/>
              </a:lnSpc>
              <a:spcBef>
                <a:spcPts val="0"/>
              </a:spcBef>
            </a:pPr>
            <a:r>
              <a:rPr lang="en-US" altLang="zh-CN" i="1" dirty="0" err="1">
                <a:latin typeface="Times New Roman" pitchFamily="18" charset="0"/>
              </a:rPr>
              <a:t>C</a:t>
            </a:r>
            <a:r>
              <a:rPr lang="en-US" altLang="zh-CN" i="1" baseline="-25000" dirty="0" err="1">
                <a:latin typeface="Times New Roman" pitchFamily="18" charset="0"/>
              </a:rPr>
              <a:t>i</a:t>
            </a:r>
            <a:r>
              <a:rPr lang="en-US" altLang="zh-CN" dirty="0">
                <a:latin typeface="Times New Roman" pitchFamily="18" charset="0"/>
              </a:rPr>
              <a:t>= </a:t>
            </a:r>
            <a:r>
              <a:rPr lang="en-US" altLang="zh-CN" i="1" dirty="0">
                <a:latin typeface="Times New Roman" pitchFamily="18" charset="0"/>
              </a:rPr>
              <a:t>DES</a:t>
            </a:r>
            <a:r>
              <a:rPr lang="en-US" altLang="zh-CN" baseline="-25000" dirty="0">
                <a:latin typeface="Times New Roman" pitchFamily="18" charset="0"/>
              </a:rPr>
              <a:t>K</a:t>
            </a:r>
            <a:r>
              <a:rPr lang="en-US" altLang="zh-CN" dirty="0">
                <a:latin typeface="Times New Roman" pitchFamily="18" charset="0"/>
              </a:rPr>
              <a:t>(</a:t>
            </a:r>
            <a:r>
              <a:rPr lang="en-US" altLang="zh-CN" i="1" dirty="0">
                <a:latin typeface="Times New Roman" pitchFamily="18" charset="0"/>
              </a:rPr>
              <a:t>P</a:t>
            </a:r>
            <a:r>
              <a:rPr lang="en-US" altLang="zh-CN" i="1" baseline="-25000" dirty="0">
                <a:latin typeface="Times New Roman" pitchFamily="18" charset="0"/>
              </a:rPr>
              <a:t>i</a:t>
            </a:r>
            <a:r>
              <a:rPr lang="en-US" altLang="zh-CN" dirty="0">
                <a:latin typeface="Times New Roman" pitchFamily="18" charset="0"/>
              </a:rPr>
              <a:t> XOR </a:t>
            </a:r>
            <a:r>
              <a:rPr lang="en-US" altLang="zh-CN" i="1" dirty="0">
                <a:latin typeface="Times New Roman" pitchFamily="18" charset="0"/>
              </a:rPr>
              <a:t>C</a:t>
            </a:r>
            <a:r>
              <a:rPr lang="en-US" altLang="zh-CN" i="1" baseline="-25000" dirty="0">
                <a:latin typeface="Times New Roman" pitchFamily="18" charset="0"/>
              </a:rPr>
              <a:t>i</a:t>
            </a:r>
            <a:r>
              <a:rPr lang="en-US" altLang="zh-CN" baseline="-25000" dirty="0">
                <a:latin typeface="Times New Roman" pitchFamily="18" charset="0"/>
              </a:rPr>
              <a:t>-1</a:t>
            </a:r>
            <a:r>
              <a:rPr lang="en-US" altLang="zh-CN" dirty="0">
                <a:latin typeface="Times New Roman" pitchFamily="18" charset="0"/>
              </a:rPr>
              <a:t>)          </a:t>
            </a:r>
            <a:r>
              <a:rPr lang="en-US" altLang="zh-CN" i="1" dirty="0">
                <a:latin typeface="Times New Roman" pitchFamily="18" charset="0"/>
              </a:rPr>
              <a:t>C</a:t>
            </a:r>
            <a:r>
              <a:rPr lang="en-US" altLang="zh-CN" baseline="-25000" dirty="0">
                <a:latin typeface="Times New Roman" pitchFamily="18" charset="0"/>
              </a:rPr>
              <a:t>-1</a:t>
            </a:r>
            <a:r>
              <a:rPr lang="en-US" altLang="zh-CN" dirty="0">
                <a:latin typeface="Times New Roman" pitchFamily="18" charset="0"/>
              </a:rPr>
              <a:t> =IV </a:t>
            </a:r>
          </a:p>
          <a:p>
            <a:pPr lvl="1">
              <a:lnSpc>
                <a:spcPct val="150000"/>
              </a:lnSpc>
              <a:spcBef>
                <a:spcPts val="0"/>
              </a:spcBef>
            </a:pPr>
            <a:r>
              <a:rPr lang="zh-CN" altLang="en-US" sz="2400" dirty="0">
                <a:latin typeface="Times New Roman" pitchFamily="18" charset="0"/>
              </a:rPr>
              <a:t>初始向量</a:t>
            </a:r>
            <a:r>
              <a:rPr lang="en-US" altLang="zh-CN" sz="2400" dirty="0">
                <a:latin typeface="Times New Roman" pitchFamily="18" charset="0"/>
              </a:rPr>
              <a:t>IV</a:t>
            </a:r>
            <a:r>
              <a:rPr lang="zh-CN" altLang="en-US" sz="2400" dirty="0">
                <a:latin typeface="Times New Roman" pitchFamily="18" charset="0"/>
              </a:rPr>
              <a:t>需要保护</a:t>
            </a:r>
          </a:p>
          <a:p>
            <a:pPr lvl="1">
              <a:lnSpc>
                <a:spcPct val="150000"/>
              </a:lnSpc>
              <a:spcBef>
                <a:spcPts val="0"/>
              </a:spcBef>
            </a:pPr>
            <a:r>
              <a:rPr lang="zh-CN" altLang="en-US" sz="2400" dirty="0">
                <a:latin typeface="Times New Roman" pitchFamily="18" charset="0"/>
              </a:rPr>
              <a:t>由于</a:t>
            </a:r>
            <a:r>
              <a:rPr lang="en-US" altLang="zh-CN" sz="2400" dirty="0">
                <a:latin typeface="Times New Roman" pitchFamily="18" charset="0"/>
              </a:rPr>
              <a:t>CBC </a:t>
            </a:r>
            <a:r>
              <a:rPr lang="zh-CN" altLang="en-US" sz="2400" dirty="0">
                <a:latin typeface="Times New Roman" pitchFamily="18" charset="0"/>
              </a:rPr>
              <a:t>模式的链接机制，适合加密长度大于</a:t>
            </a:r>
            <a:r>
              <a:rPr lang="en-US" altLang="zh-CN" sz="2400" dirty="0">
                <a:latin typeface="Times New Roman" pitchFamily="18" charset="0"/>
              </a:rPr>
              <a:t>64</a:t>
            </a:r>
            <a:r>
              <a:rPr lang="zh-CN" altLang="en-US" sz="2400" dirty="0">
                <a:latin typeface="Times New Roman" pitchFamily="18" charset="0"/>
              </a:rPr>
              <a:t>比特的消息</a:t>
            </a:r>
          </a:p>
          <a:p>
            <a:pPr lvl="1">
              <a:lnSpc>
                <a:spcPct val="150000"/>
              </a:lnSpc>
              <a:spcBef>
                <a:spcPts val="0"/>
              </a:spcBef>
            </a:pPr>
            <a:r>
              <a:rPr lang="zh-CN" altLang="en-US" sz="2400" dirty="0">
                <a:latin typeface="Times New Roman" pitchFamily="18" charset="0"/>
              </a:rPr>
              <a:t>除用于加密外，还可以用来进行用户认证</a:t>
            </a:r>
            <a:r>
              <a:rPr lang="en-US" altLang="zh-CN" sz="2400" dirty="0">
                <a:latin typeface="Times New Roman" pitchFamily="18" charset="0"/>
              </a:rPr>
              <a:t>(</a:t>
            </a:r>
            <a:r>
              <a:rPr lang="zh-CN" altLang="en-US" sz="2400" dirty="0">
                <a:latin typeface="Times New Roman" pitchFamily="18" charset="0"/>
              </a:rPr>
              <a:t>消息认证</a:t>
            </a:r>
            <a:r>
              <a:rPr lang="en-US" altLang="zh-CN" sz="2400" dirty="0">
                <a:latin typeface="Times New Roman" pitchFamily="18" charset="0"/>
              </a:rPr>
              <a:t>)</a:t>
            </a:r>
          </a:p>
          <a:p>
            <a:pPr lvl="1">
              <a:lnSpc>
                <a:spcPct val="150000"/>
              </a:lnSpc>
              <a:spcBef>
                <a:spcPts val="0"/>
              </a:spcBef>
            </a:pPr>
            <a:r>
              <a:rPr lang="zh-CN" altLang="en-US" sz="2400" dirty="0">
                <a:latin typeface="Times New Roman" pitchFamily="18" charset="0"/>
              </a:rPr>
              <a:t>错误传播影响当前解密分组和下一分组</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44</a:t>
            </a:fld>
            <a:endParaRPr lang="zh-CN" altLang="en-US"/>
          </a:p>
        </p:txBody>
      </p:sp>
      <p:sp>
        <p:nvSpPr>
          <p:cNvPr id="6" name="标题 1">
            <a:extLst>
              <a:ext uri="{FF2B5EF4-FFF2-40B4-BE49-F238E27FC236}">
                <a16:creationId xmlns="" xmlns:a16="http://schemas.microsoft.com/office/drawing/2014/main" id="{E1CC3AE3-0647-D94D-9690-2D5BFB261B19}"/>
              </a:ext>
            </a:extLst>
          </p:cNvPr>
          <p:cNvSpPr>
            <a:spLocks noGrp="1"/>
          </p:cNvSpPr>
          <p:nvPr>
            <p:ph type="title"/>
          </p:nvPr>
        </p:nvSpPr>
        <p:spPr>
          <a:xfrm>
            <a:off x="609600" y="274638"/>
            <a:ext cx="10972800" cy="1143000"/>
          </a:xfrm>
        </p:spPr>
        <p:txBody>
          <a:bodyPr/>
          <a:lstStyle/>
          <a:p>
            <a:r>
              <a:rPr lang="en-US" altLang="zh-CN" sz="4400" b="1" dirty="0" smtClean="0"/>
              <a:t>5.5 </a:t>
            </a:r>
            <a:r>
              <a:rPr lang="zh-CN" altLang="en-US" sz="4400" b="1" dirty="0" smtClean="0"/>
              <a:t>运行模式</a:t>
            </a:r>
            <a:endParaRPr lang="zh-CN" altLang="en-US"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7" name="Rectangle 5"/>
          <p:cNvSpPr>
            <a:spLocks noChangeArrowheads="1"/>
          </p:cNvSpPr>
          <p:nvPr/>
        </p:nvSpPr>
        <p:spPr bwMode="auto">
          <a:xfrm>
            <a:off x="1524005" y="634484"/>
            <a:ext cx="184731" cy="369332"/>
          </a:xfrm>
          <a:prstGeom prst="rect">
            <a:avLst/>
          </a:prstGeom>
          <a:noFill/>
          <a:ln w="9525" algn="ctr">
            <a:noFill/>
            <a:miter lim="800000"/>
            <a:headEnd/>
            <a:tailEnd/>
          </a:ln>
          <a:effectLst/>
        </p:spPr>
        <p:txBody>
          <a:bodyPr wrap="none" anchor="ctr">
            <a:spAutoFit/>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45</a:t>
            </a:fld>
            <a:endParaRPr lang="zh-CN" altLang="en-US"/>
          </a:p>
        </p:txBody>
      </p:sp>
      <p:sp>
        <p:nvSpPr>
          <p:cNvPr id="7" name="标题 1">
            <a:extLst>
              <a:ext uri="{FF2B5EF4-FFF2-40B4-BE49-F238E27FC236}">
                <a16:creationId xmlns="" xmlns:a16="http://schemas.microsoft.com/office/drawing/2014/main" id="{AD65562F-B77A-354C-8CBE-2AF7DA77F602}"/>
              </a:ext>
            </a:extLst>
          </p:cNvPr>
          <p:cNvSpPr>
            <a:spLocks noGrp="1"/>
          </p:cNvSpPr>
          <p:nvPr>
            <p:ph type="title"/>
          </p:nvPr>
        </p:nvSpPr>
        <p:spPr>
          <a:xfrm>
            <a:off x="609600" y="274638"/>
            <a:ext cx="10972800" cy="1143000"/>
          </a:xfrm>
        </p:spPr>
        <p:txBody>
          <a:bodyPr>
            <a:normAutofit/>
          </a:bodyPr>
          <a:lstStyle/>
          <a:p>
            <a:r>
              <a:rPr lang="en-US" altLang="zh-CN" sz="4400" b="1" dirty="0" smtClean="0"/>
              <a:t>5.5 </a:t>
            </a:r>
            <a:r>
              <a:rPr lang="zh-CN" altLang="en-US" sz="4400" b="1" dirty="0" smtClean="0"/>
              <a:t>运行模式</a:t>
            </a:r>
            <a:endParaRPr lang="zh-CN" altLang="en-US" b="1" dirty="0"/>
          </a:p>
        </p:txBody>
      </p:sp>
      <p:sp>
        <p:nvSpPr>
          <p:cNvPr id="8" name="Rectangle 3">
            <a:extLst>
              <a:ext uri="{FF2B5EF4-FFF2-40B4-BE49-F238E27FC236}">
                <a16:creationId xmlns="" xmlns:a16="http://schemas.microsoft.com/office/drawing/2014/main" id="{35BE3EB2-F38B-F042-BF0C-4BB4FA41E1A6}"/>
              </a:ext>
            </a:extLst>
          </p:cNvPr>
          <p:cNvSpPr txBox="1">
            <a:spLocks noChangeArrowheads="1"/>
          </p:cNvSpPr>
          <p:nvPr/>
        </p:nvSpPr>
        <p:spPr>
          <a:xfrm>
            <a:off x="609601" y="1357298"/>
            <a:ext cx="5162635" cy="37147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None/>
            </a:pPr>
            <a:r>
              <a:rPr lang="en-US" altLang="zh-CN" sz="2400" b="1" dirty="0" smtClean="0">
                <a:solidFill>
                  <a:srgbClr val="FF0000"/>
                </a:solidFill>
                <a:latin typeface="Times New Roman" pitchFamily="18" charset="0"/>
              </a:rPr>
              <a:t>3</a:t>
            </a:r>
            <a:r>
              <a:rPr lang="zh-CN" altLang="en-US" sz="2400" b="1" dirty="0" smtClean="0">
                <a:solidFill>
                  <a:srgbClr val="FF0000"/>
                </a:solidFill>
                <a:latin typeface="Times New Roman" pitchFamily="18" charset="0"/>
              </a:rPr>
              <a:t>、密文反馈模式</a:t>
            </a:r>
            <a:r>
              <a:rPr lang="en-US" altLang="zh-CN" sz="2400" b="1" dirty="0" smtClean="0">
                <a:solidFill>
                  <a:srgbClr val="FF0000"/>
                </a:solidFill>
                <a:latin typeface="Times New Roman" pitchFamily="18" charset="0"/>
              </a:rPr>
              <a:t>CFB</a:t>
            </a:r>
          </a:p>
          <a:p>
            <a:pPr>
              <a:lnSpc>
                <a:spcPct val="150000"/>
              </a:lnSpc>
            </a:pPr>
            <a:r>
              <a:rPr lang="zh-CN" altLang="en-US" sz="2400" dirty="0" smtClean="0">
                <a:latin typeface="Times New Roman" pitchFamily="18" charset="0"/>
              </a:rPr>
              <a:t>不</a:t>
            </a:r>
            <a:r>
              <a:rPr lang="zh-CN" altLang="en-US" sz="2400" dirty="0">
                <a:latin typeface="Times New Roman" pitchFamily="18" charset="0"/>
              </a:rPr>
              <a:t>需要将明文填充到分组长度的整数倍。</a:t>
            </a:r>
            <a:endParaRPr lang="en-US" altLang="zh-CN" sz="2400" dirty="0">
              <a:latin typeface="Times New Roman" pitchFamily="18" charset="0"/>
            </a:endParaRPr>
          </a:p>
          <a:p>
            <a:pPr>
              <a:lnSpc>
                <a:spcPct val="150000"/>
              </a:lnSpc>
            </a:pPr>
            <a:r>
              <a:rPr lang="zh-CN" altLang="en-US" sz="2400" dirty="0">
                <a:latin typeface="Times New Roman" pitchFamily="18" charset="0"/>
              </a:rPr>
              <a:t>通常取</a:t>
            </a:r>
            <a:r>
              <a:rPr lang="en-US" altLang="zh-CN" sz="2400" dirty="0">
                <a:latin typeface="Times New Roman" pitchFamily="18" charset="0"/>
              </a:rPr>
              <a:t>s</a:t>
            </a:r>
            <a:r>
              <a:rPr lang="zh-CN" altLang="en-US" sz="2400" dirty="0">
                <a:latin typeface="Times New Roman" pitchFamily="18" charset="0"/>
              </a:rPr>
              <a:t>为</a:t>
            </a:r>
            <a:r>
              <a:rPr lang="en-US" altLang="zh-CN" sz="2400" dirty="0">
                <a:latin typeface="Times New Roman" pitchFamily="18" charset="0"/>
              </a:rPr>
              <a:t>8</a:t>
            </a:r>
            <a:r>
              <a:rPr lang="zh-CN" altLang="en-US" sz="2400" dirty="0">
                <a:latin typeface="Times New Roman" pitchFamily="18" charset="0"/>
              </a:rPr>
              <a:t>。</a:t>
            </a:r>
            <a:endParaRPr lang="en-US" altLang="zh-CN" sz="2400" dirty="0">
              <a:latin typeface="Times New Roman" pitchFamily="18" charset="0"/>
            </a:endParaRPr>
          </a:p>
          <a:p>
            <a:pPr>
              <a:lnSpc>
                <a:spcPct val="150000"/>
              </a:lnSpc>
            </a:pPr>
            <a:r>
              <a:rPr lang="zh-CN" altLang="en-US" sz="2400" dirty="0">
                <a:latin typeface="Times New Roman" pitchFamily="18" charset="0"/>
              </a:rPr>
              <a:t>密文时前面所有明文的函数。</a:t>
            </a:r>
            <a:endParaRPr lang="en-US" altLang="zh-CN" sz="2400" dirty="0">
              <a:latin typeface="Times New Roman" pitchFamily="18" charset="0"/>
            </a:endParaRPr>
          </a:p>
        </p:txBody>
      </p:sp>
      <p:pic>
        <p:nvPicPr>
          <p:cNvPr id="2" name="图片 1">
            <a:extLst>
              <a:ext uri="{FF2B5EF4-FFF2-40B4-BE49-F238E27FC236}">
                <a16:creationId xmlns="" xmlns:a16="http://schemas.microsoft.com/office/drawing/2014/main" id="{BDAC02A1-546C-D249-91AB-7C1BE16B1384}"/>
              </a:ext>
            </a:extLst>
          </p:cNvPr>
          <p:cNvPicPr>
            <a:picLocks noChangeAspect="1"/>
          </p:cNvPicPr>
          <p:nvPr/>
        </p:nvPicPr>
        <p:blipFill>
          <a:blip r:embed="rId2" cstate="print"/>
          <a:stretch>
            <a:fillRect/>
          </a:stretch>
        </p:blipFill>
        <p:spPr>
          <a:xfrm>
            <a:off x="5772236" y="27384"/>
            <a:ext cx="6419765" cy="6858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3"/>
          <p:cNvSpPr>
            <a:spLocks noGrp="1" noChangeArrowheads="1"/>
          </p:cNvSpPr>
          <p:nvPr>
            <p:ph type="body" idx="1"/>
          </p:nvPr>
        </p:nvSpPr>
        <p:spPr>
          <a:xfrm>
            <a:off x="767408" y="1333338"/>
            <a:ext cx="10513168" cy="5357850"/>
          </a:xfrm>
        </p:spPr>
        <p:txBody>
          <a:bodyPr>
            <a:normAutofit fontScale="92500"/>
          </a:bodyPr>
          <a:lstStyle/>
          <a:p>
            <a:pPr>
              <a:lnSpc>
                <a:spcPct val="150000"/>
              </a:lnSpc>
            </a:pPr>
            <a:r>
              <a:rPr lang="en-US" altLang="zh-CN" sz="2800" dirty="0">
                <a:latin typeface="Times New Roman" pitchFamily="18" charset="0"/>
              </a:rPr>
              <a:t>CFB</a:t>
            </a:r>
            <a:r>
              <a:rPr lang="zh-CN" altLang="en-US" sz="2800" dirty="0">
                <a:latin typeface="Times New Roman" pitchFamily="18" charset="0"/>
              </a:rPr>
              <a:t>特点：</a:t>
            </a:r>
          </a:p>
          <a:p>
            <a:pPr lvl="1">
              <a:lnSpc>
                <a:spcPct val="150000"/>
              </a:lnSpc>
            </a:pPr>
            <a:r>
              <a:rPr lang="zh-CN" altLang="en-US" sz="2400" dirty="0">
                <a:latin typeface="Times New Roman" pitchFamily="18" charset="0"/>
              </a:rPr>
              <a:t>消息被看作字符流或</a:t>
            </a:r>
            <a:r>
              <a:rPr lang="en-US" altLang="zh-CN" sz="2400" dirty="0">
                <a:latin typeface="Times New Roman" pitchFamily="18" charset="0"/>
              </a:rPr>
              <a:t>bit</a:t>
            </a:r>
            <a:r>
              <a:rPr lang="zh-CN" altLang="en-US" sz="2400" dirty="0">
                <a:latin typeface="Times New Roman" pitchFamily="18" charset="0"/>
              </a:rPr>
              <a:t>流 ，采用移位寄存器</a:t>
            </a:r>
          </a:p>
          <a:p>
            <a:pPr lvl="1">
              <a:lnSpc>
                <a:spcPct val="150000"/>
              </a:lnSpc>
            </a:pPr>
            <a:r>
              <a:rPr lang="zh-CN" altLang="en-US" sz="2400" dirty="0">
                <a:latin typeface="Times New Roman" pitchFamily="18" charset="0"/>
              </a:rPr>
              <a:t>分组密文的输出中选择某固定</a:t>
            </a:r>
            <a:r>
              <a:rPr lang="en-US" altLang="zh-CN" sz="2400" dirty="0">
                <a:latin typeface="Times New Roman" pitchFamily="18" charset="0"/>
              </a:rPr>
              <a:t>s</a:t>
            </a:r>
            <a:r>
              <a:rPr lang="zh-CN" altLang="en-US" sz="2400" dirty="0">
                <a:latin typeface="Times New Roman" pitchFamily="18" charset="0"/>
              </a:rPr>
              <a:t>比特与字符或比特异或生成密文，并把结果反馈到下一阶段</a:t>
            </a:r>
          </a:p>
          <a:p>
            <a:pPr lvl="1">
              <a:lnSpc>
                <a:spcPct val="150000"/>
              </a:lnSpc>
            </a:pPr>
            <a:r>
              <a:rPr lang="zh-CN" altLang="en-US" sz="2400" dirty="0">
                <a:latin typeface="Times New Roman" pitchFamily="18" charset="0"/>
              </a:rPr>
              <a:t>标准允许反馈任意比特 </a:t>
            </a:r>
            <a:r>
              <a:rPr lang="en-US" altLang="zh-CN" sz="2400" dirty="0">
                <a:latin typeface="Times New Roman" pitchFamily="18" charset="0"/>
              </a:rPr>
              <a:t>(1,8 or 64 or whatever)</a:t>
            </a:r>
            <a:r>
              <a:rPr lang="zh-CN" altLang="en-US" sz="2400" dirty="0">
                <a:latin typeface="Times New Roman" pitchFamily="18" charset="0"/>
              </a:rPr>
              <a:t>，记作 </a:t>
            </a:r>
            <a:r>
              <a:rPr lang="en-US" altLang="zh-CN" sz="2400" dirty="0">
                <a:latin typeface="Times New Roman" pitchFamily="18" charset="0"/>
              </a:rPr>
              <a:t>CFB-1, CFB-8, CFB-64 etc </a:t>
            </a:r>
          </a:p>
          <a:p>
            <a:pPr lvl="1">
              <a:lnSpc>
                <a:spcPct val="150000"/>
              </a:lnSpc>
            </a:pPr>
            <a:r>
              <a:rPr lang="en-US" altLang="zh-CN" sz="2400" dirty="0">
                <a:latin typeface="Times New Roman" pitchFamily="18" charset="0"/>
              </a:rPr>
              <a:t>CFB-64 </a:t>
            </a:r>
            <a:r>
              <a:rPr lang="zh-CN" altLang="en-US" sz="2400" dirty="0">
                <a:latin typeface="Times New Roman" pitchFamily="18" charset="0"/>
              </a:rPr>
              <a:t>： </a:t>
            </a:r>
            <a:r>
              <a:rPr lang="en-US" altLang="zh-CN" sz="2400" i="1" dirty="0" err="1">
                <a:latin typeface="Times New Roman" pitchFamily="18" charset="0"/>
              </a:rPr>
              <a:t>C</a:t>
            </a:r>
            <a:r>
              <a:rPr lang="en-US" altLang="zh-CN" sz="2400" i="1" baseline="-25000" dirty="0" err="1">
                <a:latin typeface="Times New Roman" pitchFamily="18" charset="0"/>
              </a:rPr>
              <a:t>i</a:t>
            </a:r>
            <a:r>
              <a:rPr lang="en-US" altLang="zh-CN" sz="2400" dirty="0">
                <a:latin typeface="Times New Roman" pitchFamily="18" charset="0"/>
              </a:rPr>
              <a:t> =</a:t>
            </a:r>
            <a:r>
              <a:rPr lang="en-US" altLang="zh-CN" sz="2400" i="1" dirty="0">
                <a:latin typeface="Times New Roman" pitchFamily="18" charset="0"/>
              </a:rPr>
              <a:t>P</a:t>
            </a:r>
            <a:r>
              <a:rPr lang="en-US" altLang="zh-CN" sz="2400" i="1" baseline="-25000" dirty="0">
                <a:latin typeface="Times New Roman" pitchFamily="18" charset="0"/>
              </a:rPr>
              <a:t>i</a:t>
            </a:r>
            <a:r>
              <a:rPr lang="en-US" altLang="zh-CN" sz="2400" dirty="0">
                <a:latin typeface="Times New Roman" pitchFamily="18" charset="0"/>
              </a:rPr>
              <a:t> XOR </a:t>
            </a:r>
            <a:r>
              <a:rPr lang="en-US" altLang="zh-CN" sz="2400" i="1" dirty="0">
                <a:latin typeface="Times New Roman" pitchFamily="18" charset="0"/>
              </a:rPr>
              <a:t>DES</a:t>
            </a:r>
            <a:r>
              <a:rPr lang="en-US" altLang="zh-CN" sz="2400" baseline="-25000" dirty="0">
                <a:latin typeface="Times New Roman" pitchFamily="18" charset="0"/>
              </a:rPr>
              <a:t>K</a:t>
            </a:r>
            <a:r>
              <a:rPr lang="en-US" altLang="zh-CN" sz="2400" dirty="0">
                <a:latin typeface="Times New Roman" pitchFamily="18" charset="0"/>
              </a:rPr>
              <a:t> (</a:t>
            </a:r>
            <a:r>
              <a:rPr lang="en-US" altLang="zh-CN" sz="2400" i="1" dirty="0">
                <a:latin typeface="Times New Roman" pitchFamily="18" charset="0"/>
              </a:rPr>
              <a:t>C</a:t>
            </a:r>
            <a:r>
              <a:rPr lang="en-US" altLang="zh-CN" sz="2400" i="1" baseline="-25000" dirty="0">
                <a:latin typeface="Times New Roman" pitchFamily="18" charset="0"/>
              </a:rPr>
              <a:t>i</a:t>
            </a:r>
            <a:r>
              <a:rPr lang="en-US" altLang="zh-CN" sz="2400" baseline="-25000" dirty="0">
                <a:latin typeface="Times New Roman" pitchFamily="18" charset="0"/>
              </a:rPr>
              <a:t>-1</a:t>
            </a:r>
            <a:r>
              <a:rPr lang="en-US" altLang="zh-CN" sz="2400" dirty="0">
                <a:latin typeface="Times New Roman" pitchFamily="18" charset="0"/>
              </a:rPr>
              <a:t>)            </a:t>
            </a:r>
            <a:r>
              <a:rPr lang="en-US" altLang="zh-CN" sz="2400" i="1" dirty="0">
                <a:latin typeface="Times New Roman" pitchFamily="18" charset="0"/>
              </a:rPr>
              <a:t>C</a:t>
            </a:r>
            <a:r>
              <a:rPr lang="en-US" altLang="zh-CN" sz="2400" baseline="-25000" dirty="0">
                <a:latin typeface="Times New Roman" pitchFamily="18" charset="0"/>
              </a:rPr>
              <a:t>-1</a:t>
            </a:r>
            <a:r>
              <a:rPr lang="en-US" altLang="zh-CN" sz="2400" dirty="0">
                <a:latin typeface="Times New Roman" pitchFamily="18" charset="0"/>
              </a:rPr>
              <a:t> = IV </a:t>
            </a:r>
          </a:p>
          <a:p>
            <a:pPr lvl="1">
              <a:lnSpc>
                <a:spcPct val="150000"/>
              </a:lnSpc>
            </a:pPr>
            <a:r>
              <a:rPr lang="zh-CN" altLang="en-US" sz="2400" dirty="0">
                <a:latin typeface="Times New Roman" pitchFamily="18" charset="0"/>
              </a:rPr>
              <a:t>适合数据以比特或字节为单位出现，适合加密数据流</a:t>
            </a:r>
          </a:p>
          <a:p>
            <a:pPr lvl="1">
              <a:lnSpc>
                <a:spcPct val="150000"/>
              </a:lnSpc>
            </a:pPr>
            <a:r>
              <a:rPr lang="zh-CN" altLang="en-US" sz="2400" dirty="0">
                <a:latin typeface="Times New Roman" pitchFamily="18" charset="0"/>
              </a:rPr>
              <a:t>错误传播：</a:t>
            </a:r>
            <a:r>
              <a:rPr lang="en-US" altLang="zh-CN" sz="2400" dirty="0">
                <a:latin typeface="Times New Roman" pitchFamily="18" charset="0"/>
              </a:rPr>
              <a:t>1</a:t>
            </a:r>
            <a:r>
              <a:rPr lang="zh-CN" altLang="en-US" sz="2400" dirty="0">
                <a:latin typeface="Times New Roman" pitchFamily="18" charset="0"/>
              </a:rPr>
              <a:t>个比特密文传输错误会传播约</a:t>
            </a:r>
            <a:r>
              <a:rPr lang="en-US" altLang="zh-CN" sz="2400" dirty="0">
                <a:latin typeface="Times New Roman" pitchFamily="18" charset="0"/>
              </a:rPr>
              <a:t>64/j</a:t>
            </a:r>
            <a:r>
              <a:rPr lang="zh-CN" altLang="en-US" sz="2400" dirty="0">
                <a:latin typeface="Times New Roman" pitchFamily="18" charset="0"/>
              </a:rPr>
              <a:t>个分组</a:t>
            </a:r>
          </a:p>
          <a:p>
            <a:pPr lvl="1">
              <a:lnSpc>
                <a:spcPct val="150000"/>
              </a:lnSpc>
            </a:pPr>
            <a:r>
              <a:rPr lang="zh-CN" altLang="en-US" sz="2400" dirty="0">
                <a:latin typeface="Times New Roman" pitchFamily="18" charset="0"/>
              </a:rPr>
              <a:t>仅需要实现加密算法</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46</a:t>
            </a:fld>
            <a:endParaRPr lang="zh-CN" altLang="en-US"/>
          </a:p>
        </p:txBody>
      </p:sp>
      <p:sp>
        <p:nvSpPr>
          <p:cNvPr id="6" name="标题 1">
            <a:extLst>
              <a:ext uri="{FF2B5EF4-FFF2-40B4-BE49-F238E27FC236}">
                <a16:creationId xmlns="" xmlns:a16="http://schemas.microsoft.com/office/drawing/2014/main" id="{CDB274DD-6D09-084E-A369-C297F9456B84}"/>
              </a:ext>
            </a:extLst>
          </p:cNvPr>
          <p:cNvSpPr>
            <a:spLocks noGrp="1"/>
          </p:cNvSpPr>
          <p:nvPr>
            <p:ph type="title"/>
          </p:nvPr>
        </p:nvSpPr>
        <p:spPr>
          <a:xfrm>
            <a:off x="609600" y="274638"/>
            <a:ext cx="10972800" cy="1143000"/>
          </a:xfrm>
        </p:spPr>
        <p:txBody>
          <a:bodyPr>
            <a:normAutofit/>
          </a:bodyPr>
          <a:lstStyle/>
          <a:p>
            <a:r>
              <a:rPr lang="en-US" altLang="zh-CN" sz="4400" b="1" dirty="0" smtClean="0"/>
              <a:t>5.5 </a:t>
            </a:r>
            <a:r>
              <a:rPr lang="zh-CN" altLang="en-US" sz="4400" b="1" dirty="0" smtClean="0"/>
              <a:t>运行模式</a:t>
            </a:r>
            <a:endParaRPr lang="zh-CN" altLang="en-US"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Rectangle 3"/>
          <p:cNvSpPr>
            <a:spLocks noGrp="1" noChangeArrowheads="1"/>
          </p:cNvSpPr>
          <p:nvPr>
            <p:ph type="body" idx="1"/>
          </p:nvPr>
        </p:nvSpPr>
        <p:spPr>
          <a:xfrm>
            <a:off x="609600" y="1219200"/>
            <a:ext cx="4343400" cy="5257800"/>
          </a:xfrm>
        </p:spPr>
        <p:txBody>
          <a:bodyPr>
            <a:normAutofit/>
          </a:bodyPr>
          <a:lstStyle/>
          <a:p>
            <a:pPr marL="0" indent="0">
              <a:lnSpc>
                <a:spcPct val="150000"/>
              </a:lnSpc>
              <a:buNone/>
            </a:pPr>
            <a:r>
              <a:rPr lang="en-US" altLang="zh-CN" sz="2400" b="1" dirty="0" smtClean="0">
                <a:solidFill>
                  <a:srgbClr val="FF0000"/>
                </a:solidFill>
              </a:rPr>
              <a:t>4</a:t>
            </a:r>
            <a:r>
              <a:rPr lang="zh-CN" altLang="en-US" sz="2400" b="1" dirty="0" smtClean="0">
                <a:solidFill>
                  <a:srgbClr val="FF0000"/>
                </a:solidFill>
              </a:rPr>
              <a:t>、输出反馈模式</a:t>
            </a:r>
            <a:r>
              <a:rPr lang="en-US" altLang="zh-CN" sz="2400" b="1" dirty="0" smtClean="0">
                <a:solidFill>
                  <a:srgbClr val="FF0000"/>
                </a:solidFill>
              </a:rPr>
              <a:t>OFB</a:t>
            </a:r>
          </a:p>
          <a:p>
            <a:pPr marL="0" indent="0">
              <a:lnSpc>
                <a:spcPct val="150000"/>
              </a:lnSpc>
              <a:buNone/>
            </a:pPr>
            <a:r>
              <a:rPr lang="en-US" altLang="zh-CN" sz="2400" dirty="0" smtClean="0"/>
              <a:t>OFB</a:t>
            </a:r>
            <a:r>
              <a:rPr lang="zh-CN" altLang="en-US" sz="2400" dirty="0"/>
              <a:t>模式的结构类似于</a:t>
            </a:r>
            <a:r>
              <a:rPr lang="en-US" altLang="zh-CN" sz="2400" dirty="0"/>
              <a:t>CFB</a:t>
            </a:r>
            <a:r>
              <a:rPr lang="zh-CN" altLang="en-US" sz="2400" dirty="0"/>
              <a:t>，不同之处：</a:t>
            </a:r>
            <a:r>
              <a:rPr lang="en-US" altLang="zh-CN" sz="2400" dirty="0"/>
              <a:t>OFB</a:t>
            </a:r>
            <a:r>
              <a:rPr lang="zh-CN" altLang="en-US" sz="2400" dirty="0"/>
              <a:t>模式是将加密算法的输出反馈到移位寄存器，而</a:t>
            </a:r>
            <a:r>
              <a:rPr lang="en-US" altLang="zh-CN" sz="2400" dirty="0"/>
              <a:t>CFB</a:t>
            </a:r>
            <a:r>
              <a:rPr lang="zh-CN" altLang="en-US" sz="2400" dirty="0"/>
              <a:t>模式中是将密文单元反馈到移位寄存器。</a:t>
            </a:r>
          </a:p>
        </p:txBody>
      </p:sp>
      <p:sp>
        <p:nvSpPr>
          <p:cNvPr id="256005" name="Rectangle 5"/>
          <p:cNvSpPr>
            <a:spLocks noChangeArrowheads="1"/>
          </p:cNvSpPr>
          <p:nvPr/>
        </p:nvSpPr>
        <p:spPr bwMode="auto">
          <a:xfrm>
            <a:off x="1524005" y="634484"/>
            <a:ext cx="184731" cy="369332"/>
          </a:xfrm>
          <a:prstGeom prst="rect">
            <a:avLst/>
          </a:prstGeom>
          <a:noFill/>
          <a:ln w="9525" algn="ctr">
            <a:noFill/>
            <a:miter lim="800000"/>
            <a:headEnd/>
            <a:tailEnd/>
          </a:ln>
          <a:effectLst/>
        </p:spPr>
        <p:txBody>
          <a:bodyPr wrap="none" anchor="ctr">
            <a:spAutoFit/>
          </a:bodyPr>
          <a:lstStyle/>
          <a:p>
            <a:endParaRPr lang="zh-CN" altLang="en-US"/>
          </a:p>
        </p:txBody>
      </p:sp>
      <p:graphicFrame>
        <p:nvGraphicFramePr>
          <p:cNvPr id="43011" name="Object 3"/>
          <p:cNvGraphicFramePr>
            <a:graphicFrameLocks noChangeAspect="1"/>
          </p:cNvGraphicFramePr>
          <p:nvPr/>
        </p:nvGraphicFramePr>
        <p:xfrm>
          <a:off x="5105403" y="1143000"/>
          <a:ext cx="5391151" cy="5715000"/>
        </p:xfrm>
        <a:graphic>
          <a:graphicData uri="http://schemas.openxmlformats.org/presentationml/2006/ole">
            <p:oleObj spid="_x0000_s1026" name="Visio" r:id="rId3" imgW="4924654" imgH="5221834" progId="">
              <p:embed/>
            </p:oleObj>
          </a:graphicData>
        </a:graphic>
      </p:graphicFrame>
      <p:sp>
        <p:nvSpPr>
          <p:cNvPr id="6" name="灯片编号占位符 5"/>
          <p:cNvSpPr>
            <a:spLocks noGrp="1"/>
          </p:cNvSpPr>
          <p:nvPr>
            <p:ph type="sldNum" sz="quarter" idx="12"/>
          </p:nvPr>
        </p:nvSpPr>
        <p:spPr/>
        <p:txBody>
          <a:bodyPr/>
          <a:lstStyle/>
          <a:p>
            <a:fld id="{0C913308-F349-4B6D-A68A-DD1791B4A57B}" type="slidenum">
              <a:rPr lang="zh-CN" altLang="en-US" smtClean="0"/>
              <a:pPr/>
              <a:t>47</a:t>
            </a:fld>
            <a:endParaRPr lang="zh-CN" altLang="en-US"/>
          </a:p>
        </p:txBody>
      </p:sp>
      <p:sp>
        <p:nvSpPr>
          <p:cNvPr id="7" name="标题 1">
            <a:extLst>
              <a:ext uri="{FF2B5EF4-FFF2-40B4-BE49-F238E27FC236}">
                <a16:creationId xmlns="" xmlns:a16="http://schemas.microsoft.com/office/drawing/2014/main" id="{D922547A-C241-E842-BC7E-0502A9AAC134}"/>
              </a:ext>
            </a:extLst>
          </p:cNvPr>
          <p:cNvSpPr>
            <a:spLocks noGrp="1"/>
          </p:cNvSpPr>
          <p:nvPr>
            <p:ph type="title"/>
          </p:nvPr>
        </p:nvSpPr>
        <p:spPr>
          <a:xfrm>
            <a:off x="609600" y="274638"/>
            <a:ext cx="10972800" cy="1143000"/>
          </a:xfrm>
        </p:spPr>
        <p:txBody>
          <a:bodyPr>
            <a:normAutofit/>
          </a:bodyPr>
          <a:lstStyle/>
          <a:p>
            <a:r>
              <a:rPr lang="en-US" altLang="zh-CN" sz="4400" b="1" dirty="0" smtClean="0"/>
              <a:t>5.5 </a:t>
            </a:r>
            <a:r>
              <a:rPr lang="zh-CN" altLang="en-US" sz="4400" b="1" dirty="0" smtClean="0"/>
              <a:t>运行模式</a:t>
            </a:r>
            <a:endParaRPr lang="zh-CN" altLang="en-US"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Grp="1" noChangeArrowheads="1"/>
          </p:cNvSpPr>
          <p:nvPr>
            <p:ph type="body" idx="1"/>
          </p:nvPr>
        </p:nvSpPr>
        <p:spPr>
          <a:xfrm>
            <a:off x="767408" y="1524008"/>
            <a:ext cx="9443392" cy="3976694"/>
          </a:xfrm>
        </p:spPr>
        <p:txBody>
          <a:bodyPr>
            <a:noAutofit/>
          </a:bodyPr>
          <a:lstStyle/>
          <a:p>
            <a:pPr>
              <a:lnSpc>
                <a:spcPct val="150000"/>
              </a:lnSpc>
              <a:spcBef>
                <a:spcPts val="0"/>
              </a:spcBef>
            </a:pPr>
            <a:r>
              <a:rPr lang="en-US" altLang="zh-CN" sz="2400" dirty="0">
                <a:latin typeface="Times New Roman" pitchFamily="18" charset="0"/>
              </a:rPr>
              <a:t>OFB</a:t>
            </a:r>
            <a:r>
              <a:rPr lang="zh-CN" altLang="en-US" sz="2400" dirty="0">
                <a:latin typeface="Times New Roman" pitchFamily="18" charset="0"/>
              </a:rPr>
              <a:t>的特点：</a:t>
            </a:r>
          </a:p>
          <a:p>
            <a:pPr lvl="1">
              <a:lnSpc>
                <a:spcPct val="150000"/>
              </a:lnSpc>
              <a:spcBef>
                <a:spcPts val="0"/>
              </a:spcBef>
            </a:pPr>
            <a:r>
              <a:rPr lang="zh-CN" altLang="en-US" sz="2400" dirty="0">
                <a:latin typeface="Times New Roman" pitchFamily="18" charset="0"/>
              </a:rPr>
              <a:t>消息作为比特流，移位寄存器</a:t>
            </a:r>
          </a:p>
          <a:p>
            <a:pPr lvl="1">
              <a:lnSpc>
                <a:spcPct val="150000"/>
              </a:lnSpc>
              <a:spcBef>
                <a:spcPts val="0"/>
              </a:spcBef>
            </a:pPr>
            <a:r>
              <a:rPr lang="zh-CN" altLang="en-US" sz="2400" dirty="0">
                <a:latin typeface="Times New Roman" pitchFamily="18" charset="0"/>
              </a:rPr>
              <a:t>分组加密的输出与被加密的消息相异或</a:t>
            </a:r>
          </a:p>
          <a:p>
            <a:pPr lvl="1">
              <a:lnSpc>
                <a:spcPct val="150000"/>
              </a:lnSpc>
              <a:spcBef>
                <a:spcPts val="0"/>
              </a:spcBef>
            </a:pPr>
            <a:r>
              <a:rPr lang="zh-CN" altLang="en-US" sz="2400" dirty="0">
                <a:latin typeface="Times New Roman" pitchFamily="18" charset="0"/>
              </a:rPr>
              <a:t>比特差错不容易传播</a:t>
            </a:r>
            <a:r>
              <a:rPr lang="en-US" altLang="zh-CN" sz="2400" dirty="0">
                <a:latin typeface="Times New Roman" pitchFamily="18" charset="0"/>
              </a:rPr>
              <a:t>(</a:t>
            </a:r>
            <a:r>
              <a:rPr lang="zh-CN" altLang="en-US" sz="2400" dirty="0">
                <a:latin typeface="Times New Roman" pitchFamily="18" charset="0"/>
              </a:rPr>
              <a:t>适合有扰信道，比如卫星等</a:t>
            </a:r>
            <a:r>
              <a:rPr lang="en-US" altLang="zh-CN" sz="2400" dirty="0">
                <a:latin typeface="Times New Roman" pitchFamily="18" charset="0"/>
              </a:rPr>
              <a:t>)</a:t>
            </a:r>
          </a:p>
          <a:p>
            <a:pPr lvl="1">
              <a:lnSpc>
                <a:spcPct val="150000"/>
              </a:lnSpc>
              <a:spcBef>
                <a:spcPts val="0"/>
              </a:spcBef>
            </a:pPr>
            <a:r>
              <a:rPr lang="zh-CN" altLang="en-US" sz="2400" dirty="0">
                <a:latin typeface="Times New Roman" pitchFamily="18" charset="0"/>
              </a:rPr>
              <a:t>只需要实现加密算法</a:t>
            </a:r>
          </a:p>
          <a:p>
            <a:pPr lvl="1">
              <a:lnSpc>
                <a:spcPct val="150000"/>
              </a:lnSpc>
              <a:spcBef>
                <a:spcPts val="0"/>
              </a:spcBef>
            </a:pPr>
            <a:r>
              <a:rPr lang="zh-CN" altLang="en-US" sz="2400" dirty="0">
                <a:latin typeface="Times New Roman" pitchFamily="18" charset="0"/>
              </a:rPr>
              <a:t>不适合认证</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48</a:t>
            </a:fld>
            <a:endParaRPr lang="zh-CN" altLang="en-US"/>
          </a:p>
        </p:txBody>
      </p:sp>
      <p:sp>
        <p:nvSpPr>
          <p:cNvPr id="8" name="标题 1">
            <a:extLst>
              <a:ext uri="{FF2B5EF4-FFF2-40B4-BE49-F238E27FC236}">
                <a16:creationId xmlns="" xmlns:a16="http://schemas.microsoft.com/office/drawing/2014/main" id="{9737BAA9-31E2-9042-8042-A63F2ECE5CC0}"/>
              </a:ext>
            </a:extLst>
          </p:cNvPr>
          <p:cNvSpPr>
            <a:spLocks noGrp="1"/>
          </p:cNvSpPr>
          <p:nvPr>
            <p:ph type="title"/>
          </p:nvPr>
        </p:nvSpPr>
        <p:spPr>
          <a:xfrm>
            <a:off x="609600" y="274638"/>
            <a:ext cx="10972800" cy="1143000"/>
          </a:xfrm>
        </p:spPr>
        <p:txBody>
          <a:bodyPr>
            <a:normAutofit/>
          </a:bodyPr>
          <a:lstStyle/>
          <a:p>
            <a:r>
              <a:rPr lang="en-US" altLang="zh-CN" sz="4400" b="1" dirty="0" smtClean="0"/>
              <a:t>5.5 </a:t>
            </a:r>
            <a:r>
              <a:rPr lang="zh-CN" altLang="en-US" sz="4400" b="1" dirty="0" smtClean="0"/>
              <a:t>运行模式</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7027">
                                            <p:txEl>
                                              <p:pRg st="0" end="0"/>
                                            </p:txEl>
                                          </p:spTgt>
                                        </p:tgtEl>
                                        <p:attrNameLst>
                                          <p:attrName>style.visibility</p:attrName>
                                        </p:attrNameLst>
                                      </p:cBhvr>
                                      <p:to>
                                        <p:strVal val="visible"/>
                                      </p:to>
                                    </p:set>
                                    <p:anim calcmode="lin" valueType="num">
                                      <p:cBhvr additive="base">
                                        <p:cTn id="7" dur="500" fill="hold"/>
                                        <p:tgtEl>
                                          <p:spTgt spid="2570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702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7027">
                                            <p:txEl>
                                              <p:pRg st="1" end="1"/>
                                            </p:txEl>
                                          </p:spTgt>
                                        </p:tgtEl>
                                        <p:attrNameLst>
                                          <p:attrName>style.visibility</p:attrName>
                                        </p:attrNameLst>
                                      </p:cBhvr>
                                      <p:to>
                                        <p:strVal val="visible"/>
                                      </p:to>
                                    </p:set>
                                    <p:anim calcmode="lin" valueType="num">
                                      <p:cBhvr additive="base">
                                        <p:cTn id="11" dur="500" fill="hold"/>
                                        <p:tgtEl>
                                          <p:spTgt spid="25702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702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57027">
                                            <p:txEl>
                                              <p:pRg st="2" end="2"/>
                                            </p:txEl>
                                          </p:spTgt>
                                        </p:tgtEl>
                                        <p:attrNameLst>
                                          <p:attrName>style.visibility</p:attrName>
                                        </p:attrNameLst>
                                      </p:cBhvr>
                                      <p:to>
                                        <p:strVal val="visible"/>
                                      </p:to>
                                    </p:set>
                                    <p:anim calcmode="lin" valueType="num">
                                      <p:cBhvr additive="base">
                                        <p:cTn id="15" dur="500" fill="hold"/>
                                        <p:tgtEl>
                                          <p:spTgt spid="25702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5702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7027">
                                            <p:txEl>
                                              <p:pRg st="3" end="3"/>
                                            </p:txEl>
                                          </p:spTgt>
                                        </p:tgtEl>
                                        <p:attrNameLst>
                                          <p:attrName>style.visibility</p:attrName>
                                        </p:attrNameLst>
                                      </p:cBhvr>
                                      <p:to>
                                        <p:strVal val="visible"/>
                                      </p:to>
                                    </p:set>
                                    <p:anim calcmode="lin" valueType="num">
                                      <p:cBhvr additive="base">
                                        <p:cTn id="19" dur="500" fill="hold"/>
                                        <p:tgtEl>
                                          <p:spTgt spid="25702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702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7027">
                                            <p:txEl>
                                              <p:pRg st="4" end="4"/>
                                            </p:txEl>
                                          </p:spTgt>
                                        </p:tgtEl>
                                        <p:attrNameLst>
                                          <p:attrName>style.visibility</p:attrName>
                                        </p:attrNameLst>
                                      </p:cBhvr>
                                      <p:to>
                                        <p:strVal val="visible"/>
                                      </p:to>
                                    </p:set>
                                    <p:anim calcmode="lin" valueType="num">
                                      <p:cBhvr additive="base">
                                        <p:cTn id="23" dur="500" fill="hold"/>
                                        <p:tgtEl>
                                          <p:spTgt spid="25702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5702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7027">
                                            <p:txEl>
                                              <p:pRg st="5" end="5"/>
                                            </p:txEl>
                                          </p:spTgt>
                                        </p:tgtEl>
                                        <p:attrNameLst>
                                          <p:attrName>style.visibility</p:attrName>
                                        </p:attrNameLst>
                                      </p:cBhvr>
                                      <p:to>
                                        <p:strVal val="visible"/>
                                      </p:to>
                                    </p:set>
                                    <p:anim calcmode="lin" valueType="num">
                                      <p:cBhvr additive="base">
                                        <p:cTn id="27" dur="500" fill="hold"/>
                                        <p:tgtEl>
                                          <p:spTgt spid="25702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70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7" name="Rectangle 3"/>
          <p:cNvSpPr>
            <a:spLocks noGrp="1" noChangeArrowheads="1"/>
          </p:cNvSpPr>
          <p:nvPr>
            <p:ph type="body" idx="1"/>
          </p:nvPr>
        </p:nvSpPr>
        <p:spPr>
          <a:xfrm>
            <a:off x="767412" y="1071546"/>
            <a:ext cx="4951785" cy="5021750"/>
          </a:xfrm>
        </p:spPr>
        <p:txBody>
          <a:bodyPr>
            <a:noAutofit/>
          </a:bodyPr>
          <a:lstStyle/>
          <a:p>
            <a:pPr>
              <a:lnSpc>
                <a:spcPct val="150000"/>
              </a:lnSpc>
              <a:spcBef>
                <a:spcPts val="0"/>
              </a:spcBef>
              <a:buNone/>
            </a:pPr>
            <a:r>
              <a:rPr lang="en-US" altLang="zh-CN" sz="2400" b="1" dirty="0" smtClean="0">
                <a:solidFill>
                  <a:srgbClr val="FF0000"/>
                </a:solidFill>
                <a:latin typeface="Times New Roman" pitchFamily="18" charset="0"/>
              </a:rPr>
              <a:t>5</a:t>
            </a:r>
            <a:r>
              <a:rPr lang="zh-CN" altLang="en-US" sz="2400" b="1" dirty="0" smtClean="0">
                <a:solidFill>
                  <a:srgbClr val="FF0000"/>
                </a:solidFill>
                <a:latin typeface="Times New Roman" pitchFamily="18" charset="0"/>
              </a:rPr>
              <a:t>、计数器模式</a:t>
            </a:r>
            <a:r>
              <a:rPr lang="en-US" altLang="zh-CN" sz="2400" b="1" dirty="0" smtClean="0">
                <a:solidFill>
                  <a:srgbClr val="FF0000"/>
                </a:solidFill>
                <a:latin typeface="Times New Roman" pitchFamily="18" charset="0"/>
              </a:rPr>
              <a:t>CTR</a:t>
            </a:r>
          </a:p>
          <a:p>
            <a:pPr>
              <a:lnSpc>
                <a:spcPct val="150000"/>
              </a:lnSpc>
              <a:spcBef>
                <a:spcPts val="0"/>
              </a:spcBef>
            </a:pPr>
            <a:r>
              <a:rPr lang="zh-CN" altLang="en-US" sz="2400" dirty="0" smtClean="0">
                <a:latin typeface="Times New Roman" pitchFamily="18" charset="0"/>
              </a:rPr>
              <a:t>计数器</a:t>
            </a:r>
            <a:r>
              <a:rPr lang="zh-CN" altLang="en-US" sz="2400" dirty="0">
                <a:latin typeface="Times New Roman" pitchFamily="18" charset="0"/>
              </a:rPr>
              <a:t>被初始化为某一值，随着消息块增加加</a:t>
            </a:r>
            <a:r>
              <a:rPr lang="en-US" altLang="zh-CN" sz="2400" dirty="0">
                <a:latin typeface="Times New Roman" pitchFamily="18" charset="0"/>
              </a:rPr>
              <a:t>1</a:t>
            </a:r>
            <a:r>
              <a:rPr lang="zh-CN" altLang="en-US" sz="2400" dirty="0">
                <a:latin typeface="Times New Roman" pitchFamily="18" charset="0"/>
              </a:rPr>
              <a:t>。</a:t>
            </a:r>
            <a:endParaRPr lang="en-US" altLang="zh-CN" sz="2400" dirty="0">
              <a:latin typeface="Times New Roman" pitchFamily="18" charset="0"/>
            </a:endParaRPr>
          </a:p>
          <a:p>
            <a:pPr>
              <a:lnSpc>
                <a:spcPct val="150000"/>
              </a:lnSpc>
              <a:spcBef>
                <a:spcPts val="0"/>
              </a:spcBef>
            </a:pPr>
            <a:r>
              <a:rPr lang="zh-CN" altLang="en-US" sz="2400" dirty="0">
                <a:latin typeface="Times New Roman" pitchFamily="18" charset="0"/>
              </a:rPr>
              <a:t>软硬件效率：并行；</a:t>
            </a:r>
            <a:endParaRPr lang="en-US" altLang="zh-CN" sz="2400" dirty="0">
              <a:latin typeface="Times New Roman" pitchFamily="18" charset="0"/>
            </a:endParaRPr>
          </a:p>
          <a:p>
            <a:pPr>
              <a:lnSpc>
                <a:spcPct val="150000"/>
              </a:lnSpc>
              <a:spcBef>
                <a:spcPts val="0"/>
              </a:spcBef>
            </a:pPr>
            <a:r>
              <a:rPr lang="zh-CN" altLang="en-US" sz="2400" dirty="0">
                <a:latin typeface="Times New Roman" pitchFamily="18" charset="0"/>
              </a:rPr>
              <a:t>预处理：加密算法不依靠明文；</a:t>
            </a:r>
            <a:endParaRPr lang="en-US" altLang="zh-CN" sz="2400" dirty="0">
              <a:latin typeface="Times New Roman" pitchFamily="18" charset="0"/>
            </a:endParaRPr>
          </a:p>
          <a:p>
            <a:pPr>
              <a:lnSpc>
                <a:spcPct val="150000"/>
              </a:lnSpc>
              <a:spcBef>
                <a:spcPts val="0"/>
              </a:spcBef>
            </a:pPr>
            <a:r>
              <a:rPr lang="zh-CN" altLang="en-US" sz="2400" dirty="0">
                <a:latin typeface="Times New Roman" pitchFamily="18" charset="0"/>
              </a:rPr>
              <a:t>随机访问；</a:t>
            </a:r>
            <a:endParaRPr lang="en-US" altLang="zh-CN" sz="2400" dirty="0">
              <a:latin typeface="Times New Roman" pitchFamily="18" charset="0"/>
            </a:endParaRPr>
          </a:p>
          <a:p>
            <a:pPr>
              <a:lnSpc>
                <a:spcPct val="150000"/>
              </a:lnSpc>
              <a:spcBef>
                <a:spcPts val="0"/>
              </a:spcBef>
            </a:pPr>
            <a:r>
              <a:rPr lang="zh-CN" altLang="en-US" sz="2400" dirty="0">
                <a:latin typeface="Times New Roman" pitchFamily="18" charset="0"/>
              </a:rPr>
              <a:t>可证明安全；</a:t>
            </a:r>
            <a:endParaRPr lang="en-US" altLang="zh-CN" sz="2400" dirty="0">
              <a:latin typeface="Times New Roman" pitchFamily="18" charset="0"/>
            </a:endParaRPr>
          </a:p>
          <a:p>
            <a:pPr>
              <a:lnSpc>
                <a:spcPct val="150000"/>
              </a:lnSpc>
              <a:spcBef>
                <a:spcPts val="0"/>
              </a:spcBef>
            </a:pPr>
            <a:r>
              <a:rPr lang="zh-CN" altLang="en-US" sz="2400" dirty="0">
                <a:latin typeface="Times New Roman" pitchFamily="18" charset="0"/>
              </a:rPr>
              <a:t>简单性；</a:t>
            </a:r>
            <a:endParaRPr lang="en-US" altLang="zh-CN" sz="2400" dirty="0">
              <a:latin typeface="Times New Roman" pitchFamily="18" charset="0"/>
            </a:endParaRPr>
          </a:p>
          <a:p>
            <a:pPr>
              <a:lnSpc>
                <a:spcPct val="150000"/>
              </a:lnSpc>
              <a:spcBef>
                <a:spcPts val="0"/>
              </a:spcBef>
            </a:pPr>
            <a:r>
              <a:rPr lang="zh-CN" altLang="en-US" sz="2400" dirty="0">
                <a:latin typeface="Times New Roman" pitchFamily="18" charset="0"/>
              </a:rPr>
              <a:t>应用：</a:t>
            </a:r>
            <a:r>
              <a:rPr lang="en-US" altLang="zh-CN" sz="2400" dirty="0">
                <a:latin typeface="Times New Roman" pitchFamily="18" charset="0"/>
              </a:rPr>
              <a:t>ATM</a:t>
            </a:r>
            <a:r>
              <a:rPr lang="zh-CN" altLang="en-US" sz="2400" dirty="0">
                <a:latin typeface="Times New Roman" pitchFamily="18" charset="0"/>
              </a:rPr>
              <a:t>和</a:t>
            </a:r>
            <a:r>
              <a:rPr lang="en-US" altLang="zh-CN" sz="2400" dirty="0" err="1">
                <a:latin typeface="Times New Roman" pitchFamily="18" charset="0"/>
              </a:rPr>
              <a:t>IPSec</a:t>
            </a:r>
            <a:endParaRPr lang="zh-CN" altLang="en-US" sz="2400" dirty="0">
              <a:latin typeface="Times New Roman" pitchFamily="18" charset="0"/>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49</a:t>
            </a:fld>
            <a:endParaRPr lang="zh-CN" altLang="en-US"/>
          </a:p>
        </p:txBody>
      </p:sp>
      <p:sp>
        <p:nvSpPr>
          <p:cNvPr id="8" name="标题 1">
            <a:extLst>
              <a:ext uri="{FF2B5EF4-FFF2-40B4-BE49-F238E27FC236}">
                <a16:creationId xmlns="" xmlns:a16="http://schemas.microsoft.com/office/drawing/2014/main" id="{9737BAA9-31E2-9042-8042-A63F2ECE5CC0}"/>
              </a:ext>
            </a:extLst>
          </p:cNvPr>
          <p:cNvSpPr>
            <a:spLocks noGrp="1"/>
          </p:cNvSpPr>
          <p:nvPr>
            <p:ph type="title"/>
          </p:nvPr>
        </p:nvSpPr>
        <p:spPr>
          <a:xfrm>
            <a:off x="609600" y="274638"/>
            <a:ext cx="10972800" cy="1143000"/>
          </a:xfrm>
        </p:spPr>
        <p:txBody>
          <a:bodyPr>
            <a:normAutofit/>
          </a:bodyPr>
          <a:lstStyle/>
          <a:p>
            <a:r>
              <a:rPr lang="en-US" altLang="zh-CN" sz="4400" b="1" dirty="0" smtClean="0"/>
              <a:t>5.5 </a:t>
            </a:r>
            <a:r>
              <a:rPr lang="zh-CN" altLang="en-US" sz="4400" b="1" dirty="0" smtClean="0"/>
              <a:t>运行模式</a:t>
            </a:r>
            <a:endParaRPr lang="zh-CN" altLang="en-US" b="1" dirty="0"/>
          </a:p>
        </p:txBody>
      </p:sp>
      <p:pic>
        <p:nvPicPr>
          <p:cNvPr id="2" name="图片 1">
            <a:extLst>
              <a:ext uri="{FF2B5EF4-FFF2-40B4-BE49-F238E27FC236}">
                <a16:creationId xmlns="" xmlns:a16="http://schemas.microsoft.com/office/drawing/2014/main" id="{5860F446-2A4D-894C-936F-3871A8959046}"/>
              </a:ext>
            </a:extLst>
          </p:cNvPr>
          <p:cNvPicPr>
            <a:picLocks noChangeAspect="1"/>
          </p:cNvPicPr>
          <p:nvPr/>
        </p:nvPicPr>
        <p:blipFill>
          <a:blip r:embed="rId2" cstate="print"/>
          <a:stretch>
            <a:fillRect/>
          </a:stretch>
        </p:blipFill>
        <p:spPr>
          <a:xfrm>
            <a:off x="5719196" y="1026216"/>
            <a:ext cx="6036813" cy="5805264"/>
          </a:xfrm>
          <a:prstGeom prst="rect">
            <a:avLst/>
          </a:prstGeom>
        </p:spPr>
      </p:pic>
    </p:spTree>
    <p:extLst>
      <p:ext uri="{BB962C8B-B14F-4D97-AF65-F5344CB8AC3E}">
        <p14:creationId xmlns="" xmlns:p14="http://schemas.microsoft.com/office/powerpoint/2010/main" val="427188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7027">
                                            <p:txEl>
                                              <p:pRg st="1" end="1"/>
                                            </p:txEl>
                                          </p:spTgt>
                                        </p:tgtEl>
                                        <p:attrNameLst>
                                          <p:attrName>style.visibility</p:attrName>
                                        </p:attrNameLst>
                                      </p:cBhvr>
                                      <p:to>
                                        <p:strVal val="visible"/>
                                      </p:to>
                                    </p:set>
                                    <p:anim calcmode="lin" valueType="num">
                                      <p:cBhvr additive="base">
                                        <p:cTn id="7" dur="500" fill="hold"/>
                                        <p:tgtEl>
                                          <p:spTgt spid="2570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70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7027">
                                            <p:txEl>
                                              <p:pRg st="0" end="0"/>
                                            </p:txEl>
                                          </p:spTgt>
                                        </p:tgtEl>
                                        <p:attrNameLst>
                                          <p:attrName>style.visibility</p:attrName>
                                        </p:attrNameLst>
                                      </p:cBhvr>
                                      <p:to>
                                        <p:strVal val="visible"/>
                                      </p:to>
                                    </p:set>
                                    <p:anim calcmode="lin" valueType="num">
                                      <p:cBhvr additive="base">
                                        <p:cTn id="13" dur="500" fill="hold"/>
                                        <p:tgtEl>
                                          <p:spTgt spid="25702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70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7027">
                                            <p:txEl>
                                              <p:pRg st="2" end="2"/>
                                            </p:txEl>
                                          </p:spTgt>
                                        </p:tgtEl>
                                        <p:attrNameLst>
                                          <p:attrName>style.visibility</p:attrName>
                                        </p:attrNameLst>
                                      </p:cBhvr>
                                      <p:to>
                                        <p:strVal val="visible"/>
                                      </p:to>
                                    </p:set>
                                    <p:anim calcmode="lin" valueType="num">
                                      <p:cBhvr additive="base">
                                        <p:cTn id="19" dur="500" fill="hold"/>
                                        <p:tgtEl>
                                          <p:spTgt spid="2570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70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7027">
                                            <p:txEl>
                                              <p:pRg st="3" end="3"/>
                                            </p:txEl>
                                          </p:spTgt>
                                        </p:tgtEl>
                                        <p:attrNameLst>
                                          <p:attrName>style.visibility</p:attrName>
                                        </p:attrNameLst>
                                      </p:cBhvr>
                                      <p:to>
                                        <p:strVal val="visible"/>
                                      </p:to>
                                    </p:set>
                                    <p:anim calcmode="lin" valueType="num">
                                      <p:cBhvr additive="base">
                                        <p:cTn id="25" dur="500" fill="hold"/>
                                        <p:tgtEl>
                                          <p:spTgt spid="2570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70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7027">
                                            <p:txEl>
                                              <p:pRg st="4" end="4"/>
                                            </p:txEl>
                                          </p:spTgt>
                                        </p:tgtEl>
                                        <p:attrNameLst>
                                          <p:attrName>style.visibility</p:attrName>
                                        </p:attrNameLst>
                                      </p:cBhvr>
                                      <p:to>
                                        <p:strVal val="visible"/>
                                      </p:to>
                                    </p:set>
                                    <p:anim calcmode="lin" valueType="num">
                                      <p:cBhvr additive="base">
                                        <p:cTn id="31" dur="500" fill="hold"/>
                                        <p:tgtEl>
                                          <p:spTgt spid="2570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70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7027">
                                            <p:txEl>
                                              <p:pRg st="5" end="5"/>
                                            </p:txEl>
                                          </p:spTgt>
                                        </p:tgtEl>
                                        <p:attrNameLst>
                                          <p:attrName>style.visibility</p:attrName>
                                        </p:attrNameLst>
                                      </p:cBhvr>
                                      <p:to>
                                        <p:strVal val="visible"/>
                                      </p:to>
                                    </p:set>
                                    <p:anim calcmode="lin" valueType="num">
                                      <p:cBhvr additive="base">
                                        <p:cTn id="37" dur="500" fill="hold"/>
                                        <p:tgtEl>
                                          <p:spTgt spid="2570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70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57027">
                                            <p:txEl>
                                              <p:pRg st="6" end="6"/>
                                            </p:txEl>
                                          </p:spTgt>
                                        </p:tgtEl>
                                        <p:attrNameLst>
                                          <p:attrName>style.visibility</p:attrName>
                                        </p:attrNameLst>
                                      </p:cBhvr>
                                      <p:to>
                                        <p:strVal val="visible"/>
                                      </p:to>
                                    </p:set>
                                    <p:anim calcmode="lin" valueType="num">
                                      <p:cBhvr additive="base">
                                        <p:cTn id="43" dur="500" fill="hold"/>
                                        <p:tgtEl>
                                          <p:spTgt spid="2570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5702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57027">
                                            <p:txEl>
                                              <p:pRg st="7" end="7"/>
                                            </p:txEl>
                                          </p:spTgt>
                                        </p:tgtEl>
                                        <p:attrNameLst>
                                          <p:attrName>style.visibility</p:attrName>
                                        </p:attrNameLst>
                                      </p:cBhvr>
                                      <p:to>
                                        <p:strVal val="visible"/>
                                      </p:to>
                                    </p:set>
                                    <p:anim calcmode="lin" valueType="num">
                                      <p:cBhvr additive="base">
                                        <p:cTn id="49" dur="500" fill="hold"/>
                                        <p:tgtEl>
                                          <p:spTgt spid="25702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5702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 xmlns:a16="http://schemas.microsoft.com/office/drawing/2014/main" id="{162739DC-B106-4AE3-8C32-08654AD33EF0}"/>
              </a:ext>
            </a:extLst>
          </p:cNvPr>
          <p:cNvSpPr>
            <a:spLocks noGrp="1" noChangeArrowheads="1"/>
          </p:cNvSpPr>
          <p:nvPr>
            <p:ph type="title"/>
          </p:nvPr>
        </p:nvSpPr>
        <p:spPr/>
        <p:txBody>
          <a:bodyPr/>
          <a:lstStyle/>
          <a:p>
            <a:r>
              <a:rPr lang="en-US" altLang="zh-CN" b="1" dirty="0"/>
              <a:t>5.2.1</a:t>
            </a:r>
            <a:r>
              <a:rPr lang="zh-CN" altLang="en-US" b="1" dirty="0"/>
              <a:t> 早期流密码</a:t>
            </a:r>
            <a:r>
              <a:rPr lang="en-US" altLang="zh-CN" b="1" dirty="0"/>
              <a:t>: </a:t>
            </a:r>
            <a:r>
              <a:rPr lang="en-US" altLang="zh-CN" b="1" dirty="0" err="1"/>
              <a:t>vigenère</a:t>
            </a:r>
            <a:endParaRPr lang="zh-CN" altLang="en-US" b="1" dirty="0"/>
          </a:p>
        </p:txBody>
      </p:sp>
      <mc:AlternateContent xmlns:mc="http://schemas.openxmlformats.org/markup-compatibility/2006">
        <mc:Choice xmlns="" xmlns:a14="http://schemas.microsoft.com/office/drawing/2010/main" Requires="a14">
          <p:sp>
            <p:nvSpPr>
              <p:cNvPr id="8195" name="内容占位符 2">
                <a:extLst>
                  <a:ext uri="{FF2B5EF4-FFF2-40B4-BE49-F238E27FC236}">
                    <a16:creationId xmlns:a16="http://schemas.microsoft.com/office/drawing/2014/main" id="{686CD008-4790-4E97-B80C-50AA3532DA12}"/>
                  </a:ext>
                </a:extLst>
              </p:cNvPr>
              <p:cNvSpPr>
                <a:spLocks noGrp="1" noChangeArrowheads="1"/>
              </p:cNvSpPr>
              <p:nvPr>
                <p:ph idx="1"/>
              </p:nvPr>
            </p:nvSpPr>
            <p:spPr>
              <a:xfrm>
                <a:off x="609600" y="1196752"/>
                <a:ext cx="10972800" cy="3773016"/>
              </a:xfrm>
            </p:spPr>
            <p:txBody>
              <a:bodyPr/>
              <a:lstStyle/>
              <a:p>
                <a:pPr>
                  <a:lnSpc>
                    <a:spcPct val="150000"/>
                  </a:lnSpc>
                </a:pPr>
                <a:r>
                  <a:rPr lang="zh-CN" altLang="en-US" sz="2400" dirty="0"/>
                  <a:t>通常指法兰西人</a:t>
                </a:r>
                <a:r>
                  <a:rPr lang="en-US" altLang="zh-CN" sz="2400" dirty="0"/>
                  <a:t>Blaise de Vigenère</a:t>
                </a:r>
                <a:r>
                  <a:rPr lang="zh-CN" altLang="en-US" sz="2400" dirty="0"/>
                  <a:t>发明的</a:t>
                </a:r>
                <a:r>
                  <a:rPr lang="en-US" altLang="zh-CN" sz="2400" dirty="0"/>
                  <a:t>Vigenère</a:t>
                </a:r>
                <a:r>
                  <a:rPr lang="zh-CN" altLang="en-US" sz="2400" dirty="0"/>
                  <a:t>表</a:t>
                </a:r>
                <a:endParaRPr lang="en-US" altLang="zh-CN" sz="2400" dirty="0"/>
              </a:p>
              <a:p>
                <a:pPr>
                  <a:lnSpc>
                    <a:spcPct val="150000"/>
                  </a:lnSpc>
                </a:pPr>
                <a:r>
                  <a:rPr lang="zh-CN" altLang="en-US" sz="2400" dirty="0"/>
                  <a:t>约定</a:t>
                </a:r>
                <a:r>
                  <a:rPr lang="en-US" altLang="zh-CN" sz="2400" dirty="0"/>
                  <a:t>A=0, B=1,</a:t>
                </a:r>
                <a:r>
                  <a:rPr lang="en-US" altLang="zh-CN" sz="2400" dirty="0">
                    <a:latin typeface="宋体" panose="02010600030101010101" pitchFamily="2" charset="-122"/>
                    <a:ea typeface="宋体" panose="02010600030101010101" pitchFamily="2" charset="-122"/>
                  </a:rPr>
                  <a:t>…</a:t>
                </a:r>
                <a:r>
                  <a:rPr lang="en-US" altLang="zh-CN" sz="2400" dirty="0"/>
                  <a:t>,Z=25, </a:t>
                </a:r>
                <a:r>
                  <a:rPr lang="zh-CN" altLang="en-US" sz="2400" dirty="0"/>
                  <a:t>加密原理</a:t>
                </a:r>
                <a:r>
                  <a:rPr lang="en-US" altLang="zh-CN" sz="2400" dirty="0"/>
                  <a:t>: </a:t>
                </a:r>
                <a14:m>
                  <m:oMath xmlns:m="http://schemas.openxmlformats.org/officeDocument/2006/math">
                    <m:r>
                      <a:rPr lang="en-US" altLang="zh-CN" sz="2400" b="0" i="1" smtClean="0">
                        <a:latin typeface="Cambria Math" panose="02040503050406030204" pitchFamily="18" charset="0"/>
                      </a:rPr>
                      <m:t>𝐶</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26</m:t>
                    </m:r>
                  </m:oMath>
                </a14:m>
                <a:endParaRPr lang="en-US" altLang="zh-CN" sz="2400" dirty="0"/>
              </a:p>
              <a:p>
                <a:pPr lvl="1">
                  <a:lnSpc>
                    <a:spcPct val="150000"/>
                  </a:lnSpc>
                </a:pPr>
                <a:r>
                  <a:rPr lang="zh-CN" altLang="en-US" sz="2400" b="0" dirty="0"/>
                  <a:t>例如</a:t>
                </a:r>
                <a14:m>
                  <m:oMath xmlns:m="http://schemas.openxmlformats.org/officeDocument/2006/math">
                    <m:r>
                      <a:rPr lang="en-US" altLang="zh-CN" sz="2400">
                        <a:latin typeface="Cambria Math" panose="02040503050406030204" pitchFamily="18" charset="0"/>
                      </a:rPr>
                      <m:t>,</m:t>
                    </m:r>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15</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𝑈</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20</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𝐽</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9</m:t>
                        </m:r>
                      </m:e>
                    </m:d>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26</m:t>
                    </m:r>
                  </m:oMath>
                </a14:m>
                <a:endParaRPr lang="en-US" altLang="zh-CN" sz="2400" dirty="0"/>
              </a:p>
              <a:p>
                <a:pPr lvl="1">
                  <a:lnSpc>
                    <a:spcPct val="150000"/>
                  </a:lnSpc>
                </a:pPr>
                <a:r>
                  <a:rPr lang="en-US" altLang="zh-CN" sz="2400" dirty="0"/>
                  <a:t>Julius Caesar</a:t>
                </a:r>
                <a:r>
                  <a:rPr lang="zh-CN" altLang="en-US" sz="2400" dirty="0"/>
                  <a:t>系统使用的是固定的密钥，即</a:t>
                </a:r>
                <a14:m>
                  <m:oMath xmlns:m="http://schemas.openxmlformats.org/officeDocument/2006/math">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𝐷</m:t>
                    </m:r>
                  </m:oMath>
                </a14:m>
                <a:endParaRPr lang="en-US" altLang="zh-CN" sz="2400" b="0" dirty="0"/>
              </a:p>
              <a:p>
                <a:pPr lvl="1">
                  <a:lnSpc>
                    <a:spcPct val="150000"/>
                  </a:lnSpc>
                </a:pPr>
                <a:r>
                  <a:rPr lang="en-US" altLang="zh-CN" sz="2400" dirty="0"/>
                  <a:t>Augustus Caesar</a:t>
                </a:r>
                <a:r>
                  <a:rPr lang="zh-CN" altLang="en-US" sz="2400" dirty="0"/>
                  <a:t>系统使用的密钥是</a:t>
                </a:r>
                <a14:m>
                  <m:oMath xmlns:m="http://schemas.openxmlformats.org/officeDocument/2006/math">
                    <m:r>
                      <a:rPr lang="en-US" altLang="zh-CN" sz="2400" b="0" i="1" smtClean="0">
                        <a:latin typeface="Cambria Math" panose="02040503050406030204" pitchFamily="18" charset="0"/>
                      </a:rPr>
                      <m:t>𝐾</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oMath>
                </a14:m>
                <a:endParaRPr lang="en-US" altLang="zh-CN" sz="2400" dirty="0"/>
              </a:p>
              <a:p>
                <a:pPr>
                  <a:lnSpc>
                    <a:spcPct val="150000"/>
                  </a:lnSpc>
                </a:pPr>
                <a:r>
                  <a:rPr lang="zh-CN" altLang="en-US" sz="2400" dirty="0"/>
                  <a:t>使用的是重复密钥，也就是游动密钥</a:t>
                </a:r>
                <a:r>
                  <a:rPr lang="en-US" altLang="zh-CN" sz="2400" dirty="0"/>
                  <a:t>(running key)</a:t>
                </a:r>
                <a:r>
                  <a:rPr lang="zh-CN" altLang="en-US" sz="2400" dirty="0"/>
                  <a:t>。</a:t>
                </a:r>
                <a:endParaRPr lang="en-US" altLang="zh-CN" sz="2400" dirty="0"/>
              </a:p>
            </p:txBody>
          </p:sp>
        </mc:Choice>
        <mc:Fallback>
          <p:sp>
            <p:nvSpPr>
              <p:cNvPr id="8195" name="内容占位符 2">
                <a:extLst>
                  <a:ext uri="{FF2B5EF4-FFF2-40B4-BE49-F238E27FC236}">
                    <a16:creationId xmlns="" xmlns:a16="http://schemas.microsoft.com/office/drawing/2014/main" id="{686CD008-4790-4E97-B80C-50AA3532DA12}"/>
                  </a:ext>
                </a:extLst>
              </p:cNvPr>
              <p:cNvSpPr>
                <a:spLocks noGrp="1" noRot="1" noChangeAspect="1" noMove="1" noResize="1" noEditPoints="1" noAdjustHandles="1" noChangeArrowheads="1" noChangeShapeType="1" noTextEdit="1"/>
              </p:cNvSpPr>
              <p:nvPr>
                <p:ph idx="1"/>
              </p:nvPr>
            </p:nvSpPr>
            <p:spPr>
              <a:xfrm>
                <a:off x="609600" y="1196752"/>
                <a:ext cx="10972800" cy="3773016"/>
              </a:xfrm>
              <a:blipFill>
                <a:blip r:embed="rId2"/>
                <a:stretch>
                  <a:fillRect l="-222" b="-1454"/>
                </a:stretch>
              </a:blipFill>
            </p:spPr>
            <p:txBody>
              <a:bodyPr/>
              <a:lstStyle/>
              <a:p>
                <a:r>
                  <a:rPr lang="zh-CN" altLang="en-US">
                    <a:noFill/>
                  </a:rPr>
                  <a:t> </a:t>
                </a:r>
              </a:p>
            </p:txBody>
          </p:sp>
        </mc:Fallback>
      </mc:AlternateContent>
      <p:pic>
        <p:nvPicPr>
          <p:cNvPr id="4" name="图片 3">
            <a:extLst>
              <a:ext uri="{FF2B5EF4-FFF2-40B4-BE49-F238E27FC236}">
                <a16:creationId xmlns="" xmlns:a16="http://schemas.microsoft.com/office/drawing/2014/main" id="{122322F7-3750-4AF4-9B03-3CBCEAB1D99F}"/>
              </a:ext>
            </a:extLst>
          </p:cNvPr>
          <p:cNvPicPr>
            <a:picLocks noChangeAspect="1"/>
          </p:cNvPicPr>
          <p:nvPr/>
        </p:nvPicPr>
        <p:blipFill>
          <a:blip r:embed="rId3"/>
          <a:stretch>
            <a:fillRect/>
          </a:stretch>
        </p:blipFill>
        <p:spPr>
          <a:xfrm>
            <a:off x="1055443" y="5014485"/>
            <a:ext cx="7391196" cy="1748455"/>
          </a:xfrm>
          <a:prstGeom prst="rect">
            <a:avLst/>
          </a:prstGeom>
          <a:ln>
            <a:solidFill>
              <a:schemeClr val="tx1"/>
            </a:solidFill>
          </a:ln>
        </p:spPr>
      </p:pic>
      <p:sp>
        <p:nvSpPr>
          <p:cNvPr id="5" name="灯片编号占位符 4"/>
          <p:cNvSpPr>
            <a:spLocks noGrp="1"/>
          </p:cNvSpPr>
          <p:nvPr>
            <p:ph type="sldNum" sz="quarter" idx="12"/>
          </p:nvPr>
        </p:nvSpPr>
        <p:spPr/>
        <p:txBody>
          <a:bodyPr/>
          <a:lstStyle/>
          <a:p>
            <a:pPr>
              <a:defRPr/>
            </a:pPr>
            <a:fld id="{D94256A8-4F82-40B0-86EC-A0FC779E80A4}" type="slidenum">
              <a:rPr lang="en-US" altLang="zh-CN" smtClean="0"/>
              <a:pPr>
                <a:defRPr/>
              </a:pPr>
              <a:t>5</a:t>
            </a:fld>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2">
            <a:extLst>
              <a:ext uri="{FF2B5EF4-FFF2-40B4-BE49-F238E27FC236}">
                <a16:creationId xmlns="" xmlns:a16="http://schemas.microsoft.com/office/drawing/2014/main" id="{B67286E7-B926-485C-812B-EA294C07E190}"/>
              </a:ext>
            </a:extLst>
          </p:cNvPr>
          <p:cNvSpPr>
            <a:spLocks noGrp="1"/>
          </p:cNvSpPr>
          <p:nvPr>
            <p:ph idx="1"/>
          </p:nvPr>
        </p:nvSpPr>
        <p:spPr>
          <a:xfrm>
            <a:off x="609600" y="1300163"/>
            <a:ext cx="10972800" cy="5129212"/>
          </a:xfrm>
        </p:spPr>
        <p:txBody>
          <a:bodyPr/>
          <a:lstStyle/>
          <a:p>
            <a:pPr>
              <a:lnSpc>
                <a:spcPct val="150000"/>
              </a:lnSpc>
            </a:pPr>
            <a:r>
              <a:rPr lang="zh-CN" altLang="en-US" sz="2400" dirty="0">
                <a:solidFill>
                  <a:srgbClr val="0000FF"/>
                </a:solidFill>
                <a:latin typeface="Times New Roman" panose="02020603050405020304" pitchFamily="18" charset="0"/>
              </a:rPr>
              <a:t>哈希函数的目的是为需认证的数据产生一个“指纹”</a:t>
            </a:r>
            <a:r>
              <a:rPr lang="zh-CN" altLang="en-US" sz="2400" dirty="0">
                <a:latin typeface="Times New Roman" panose="02020603050405020304" pitchFamily="18" charset="0"/>
              </a:rPr>
              <a:t>。为了能够实现对数据的认证，</a:t>
            </a:r>
            <a:r>
              <a:rPr lang="zh-CN" altLang="en-US" sz="2400" dirty="0">
                <a:solidFill>
                  <a:srgbClr val="0000FF"/>
                </a:solidFill>
                <a:latin typeface="Times New Roman" panose="02020603050405020304" pitchFamily="18" charset="0"/>
              </a:rPr>
              <a:t>哈希函数应满足以下条件</a:t>
            </a:r>
            <a:r>
              <a:rPr lang="zh-CN" altLang="en-US" sz="2400" dirty="0">
                <a:latin typeface="Times New Roman" panose="02020603050405020304" pitchFamily="18" charset="0"/>
              </a:rPr>
              <a:t>：</a:t>
            </a:r>
          </a:p>
          <a:p>
            <a:pPr lvl="1">
              <a:lnSpc>
                <a:spcPct val="150000"/>
              </a:lnSpc>
            </a:pPr>
            <a:r>
              <a:rPr lang="zh-CN" altLang="en-US" sz="2400" dirty="0">
                <a:latin typeface="Times New Roman" panose="02020603050405020304" pitchFamily="18" charset="0"/>
              </a:rPr>
              <a:t>① 函数的输入可以是任意长</a:t>
            </a:r>
          </a:p>
          <a:p>
            <a:pPr lvl="1">
              <a:lnSpc>
                <a:spcPct val="150000"/>
              </a:lnSpc>
            </a:pPr>
            <a:r>
              <a:rPr lang="zh-CN" altLang="en-US" sz="2400" dirty="0">
                <a:latin typeface="Times New Roman" panose="02020603050405020304" pitchFamily="18" charset="0"/>
              </a:rPr>
              <a:t>② 函数的输出是固定长</a:t>
            </a:r>
          </a:p>
          <a:p>
            <a:pPr lvl="1">
              <a:lnSpc>
                <a:spcPct val="150000"/>
              </a:lnSpc>
            </a:pPr>
            <a:r>
              <a:rPr lang="zh-CN" altLang="en-US" sz="2400" dirty="0">
                <a:latin typeface="Times New Roman" panose="02020603050405020304" pitchFamily="18" charset="0"/>
              </a:rPr>
              <a:t>③ 已知</a:t>
            </a:r>
            <a:r>
              <a:rPr lang="en-US" altLang="zh-CN" sz="2400" i="1" dirty="0">
                <a:latin typeface="Times New Roman" panose="02020603050405020304" pitchFamily="18" charset="0"/>
              </a:rPr>
              <a:t>x</a:t>
            </a:r>
            <a:r>
              <a:rPr lang="zh-CN" altLang="en-US" sz="2400" dirty="0">
                <a:latin typeface="Times New Roman" panose="02020603050405020304" pitchFamily="18" charset="0"/>
              </a:rPr>
              <a:t>，求</a:t>
            </a:r>
            <a:r>
              <a:rPr lang="en-US" altLang="zh-CN" sz="2400" i="1" dirty="0">
                <a:latin typeface="Times New Roman" panose="02020603050405020304" pitchFamily="18" charset="0"/>
              </a:rPr>
              <a:t>H</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zh-CN" altLang="en-US" sz="2400" dirty="0">
                <a:latin typeface="Times New Roman" panose="02020603050405020304" pitchFamily="18" charset="0"/>
              </a:rPr>
              <a:t>较为容易，可用硬件或软件实现</a:t>
            </a:r>
          </a:p>
          <a:p>
            <a:pPr lvl="2">
              <a:lnSpc>
                <a:spcPct val="150000"/>
              </a:lnSpc>
            </a:pPr>
            <a:r>
              <a:rPr lang="zh-CN" altLang="en-US" dirty="0">
                <a:solidFill>
                  <a:srgbClr val="0000FF"/>
                </a:solidFill>
                <a:latin typeface="Times New Roman" panose="02020603050405020304" pitchFamily="18" charset="0"/>
              </a:rPr>
              <a:t>前</a:t>
            </a:r>
            <a:r>
              <a:rPr lang="en-US" altLang="zh-CN" dirty="0">
                <a:solidFill>
                  <a:srgbClr val="0000FF"/>
                </a:solidFill>
                <a:latin typeface="Times New Roman" panose="02020603050405020304" pitchFamily="18" charset="0"/>
              </a:rPr>
              <a:t>3</a:t>
            </a:r>
            <a:r>
              <a:rPr lang="zh-CN" altLang="en-US" dirty="0">
                <a:solidFill>
                  <a:srgbClr val="0000FF"/>
                </a:solidFill>
                <a:latin typeface="Times New Roman" panose="02020603050405020304" pitchFamily="18" charset="0"/>
              </a:rPr>
              <a:t>个是哈希函数能用于消息认证的基本要求</a:t>
            </a:r>
          </a:p>
          <a:p>
            <a:pPr lvl="1">
              <a:lnSpc>
                <a:spcPct val="150000"/>
              </a:lnSpc>
            </a:pPr>
            <a:r>
              <a:rPr lang="zh-CN" altLang="en-US" sz="2400" dirty="0">
                <a:latin typeface="Times New Roman" panose="02020603050405020304" pitchFamily="18" charset="0"/>
              </a:rPr>
              <a:t>④ 已知</a:t>
            </a:r>
            <a:r>
              <a:rPr lang="en-US" altLang="zh-CN" sz="2400" i="1" dirty="0">
                <a:latin typeface="Times New Roman" panose="02020603050405020304" pitchFamily="18" charset="0"/>
              </a:rPr>
              <a:t>h</a:t>
            </a:r>
            <a:r>
              <a:rPr lang="zh-CN" altLang="en-US" sz="2400" dirty="0">
                <a:latin typeface="Times New Roman" panose="02020603050405020304" pitchFamily="18" charset="0"/>
              </a:rPr>
              <a:t>，求使得</a:t>
            </a:r>
            <a:r>
              <a:rPr lang="en-US" altLang="zh-CN" sz="2400" i="1" dirty="0">
                <a:latin typeface="Times New Roman" panose="02020603050405020304" pitchFamily="18" charset="0"/>
              </a:rPr>
              <a:t>H</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en-US" altLang="zh-CN" sz="2400" i="1" dirty="0">
                <a:latin typeface="Times New Roman" panose="02020603050405020304" pitchFamily="18" charset="0"/>
              </a:rPr>
              <a:t>h</a:t>
            </a:r>
            <a:r>
              <a:rPr lang="zh-CN" altLang="en-US" sz="2400" dirty="0">
                <a:latin typeface="Times New Roman" panose="02020603050405020304" pitchFamily="18" charset="0"/>
              </a:rPr>
              <a:t>的</a:t>
            </a:r>
            <a:r>
              <a:rPr lang="en-US" altLang="zh-CN" sz="2400" i="1" dirty="0">
                <a:latin typeface="Times New Roman" panose="02020603050405020304" pitchFamily="18" charset="0"/>
              </a:rPr>
              <a:t>x</a:t>
            </a:r>
            <a:r>
              <a:rPr lang="zh-CN" altLang="en-US" sz="2400" dirty="0">
                <a:latin typeface="Times New Roman" panose="02020603050405020304" pitchFamily="18" charset="0"/>
              </a:rPr>
              <a:t>在计算上是不可行的，这一性质</a:t>
            </a:r>
            <a:r>
              <a:rPr lang="zh-CN" altLang="en-US" sz="2400" dirty="0">
                <a:solidFill>
                  <a:srgbClr val="0000FF"/>
                </a:solidFill>
                <a:latin typeface="Times New Roman" panose="02020603050405020304" pitchFamily="18" charset="0"/>
              </a:rPr>
              <a:t>称为函数的单向性</a:t>
            </a:r>
            <a:r>
              <a:rPr lang="zh-CN" altLang="en-US" sz="2400" dirty="0">
                <a:latin typeface="Times New Roman" panose="02020603050405020304" pitchFamily="18" charset="0"/>
              </a:rPr>
              <a:t>，称</a:t>
            </a:r>
            <a:r>
              <a:rPr lang="en-US" altLang="zh-CN" sz="2400" i="1" dirty="0">
                <a:latin typeface="Times New Roman" panose="02020603050405020304" pitchFamily="18" charset="0"/>
              </a:rPr>
              <a:t>H</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zh-CN" altLang="en-US" sz="2400" dirty="0">
                <a:latin typeface="Times New Roman" panose="02020603050405020304" pitchFamily="18" charset="0"/>
              </a:rPr>
              <a:t>为单向散列函数</a:t>
            </a:r>
          </a:p>
        </p:txBody>
      </p:sp>
      <p:sp>
        <p:nvSpPr>
          <p:cNvPr id="4" name="灯片编号占位符 3">
            <a:extLst>
              <a:ext uri="{FF2B5EF4-FFF2-40B4-BE49-F238E27FC236}">
                <a16:creationId xmlns="" xmlns:a16="http://schemas.microsoft.com/office/drawing/2014/main" id="{8020C37A-AE8A-4C0D-BF5D-CE77BC8410A8}"/>
              </a:ext>
            </a:extLst>
          </p:cNvPr>
          <p:cNvSpPr>
            <a:spLocks noGrp="1"/>
          </p:cNvSpPr>
          <p:nvPr>
            <p:ph type="sldNum" sz="quarter" idx="12"/>
          </p:nvPr>
        </p:nvSpPr>
        <p:spPr>
          <a:xfrm>
            <a:off x="9855200" y="6477000"/>
            <a:ext cx="1727200" cy="3048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90C34B4-1B64-4225-87FC-E1C549B22148}" type="slidenum">
              <a:rPr lang="en-US" altLang="zh-CN" smtClean="0">
                <a:solidFill>
                  <a:srgbClr val="898989"/>
                </a:solidFill>
                <a:latin typeface="Calibri" panose="020F0502020204030204" pitchFamily="34" charset="0"/>
              </a:rPr>
              <a:pPr eaLnBrk="1" hangingPunct="1"/>
              <a:t>50</a:t>
            </a:fld>
            <a:endParaRPr lang="en-US" altLang="zh-CN" dirty="0">
              <a:solidFill>
                <a:srgbClr val="898989"/>
              </a:solidFill>
              <a:latin typeface="Calibri" panose="020F0502020204030204" pitchFamily="34" charset="0"/>
            </a:endParaRPr>
          </a:p>
        </p:txBody>
      </p:sp>
      <p:sp>
        <p:nvSpPr>
          <p:cNvPr id="4100" name="标题 1">
            <a:extLst>
              <a:ext uri="{FF2B5EF4-FFF2-40B4-BE49-F238E27FC236}">
                <a16:creationId xmlns="" xmlns:a16="http://schemas.microsoft.com/office/drawing/2014/main" id="{6C4EE1A9-E159-4688-9C7A-A1DA572F4A60}"/>
              </a:ext>
            </a:extLst>
          </p:cNvPr>
          <p:cNvSpPr>
            <a:spLocks noGrp="1"/>
          </p:cNvSpPr>
          <p:nvPr>
            <p:ph type="title"/>
          </p:nvPr>
        </p:nvSpPr>
        <p:spPr/>
        <p:txBody>
          <a:bodyPr/>
          <a:lstStyle/>
          <a:p>
            <a:pPr eaLnBrk="1" hangingPunct="1"/>
            <a:r>
              <a:rPr lang="en-US" altLang="zh-CN" sz="4400" b="1" dirty="0" smtClean="0"/>
              <a:t>5.6 </a:t>
            </a:r>
            <a:r>
              <a:rPr lang="zh-CN" altLang="en-US" sz="4400" b="1" dirty="0" smtClean="0"/>
              <a:t>哈希函数</a:t>
            </a:r>
            <a:endParaRPr lang="zh-CN" altLang="en-US" sz="4400" b="1" dirty="0">
              <a:solidFill>
                <a:srgbClr val="0066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a:extLst>
              <a:ext uri="{FF2B5EF4-FFF2-40B4-BE49-F238E27FC236}">
                <a16:creationId xmlns="" xmlns:a16="http://schemas.microsoft.com/office/drawing/2014/main" id="{1ABF83CC-A071-4BD1-AB0C-B945B6B0EC91}"/>
              </a:ext>
            </a:extLst>
          </p:cNvPr>
          <p:cNvSpPr>
            <a:spLocks noGrp="1"/>
          </p:cNvSpPr>
          <p:nvPr>
            <p:ph idx="1"/>
          </p:nvPr>
        </p:nvSpPr>
        <p:spPr>
          <a:xfrm>
            <a:off x="571500" y="1228725"/>
            <a:ext cx="11277600" cy="5486400"/>
          </a:xfrm>
        </p:spPr>
        <p:txBody>
          <a:bodyPr/>
          <a:lstStyle/>
          <a:p>
            <a:pPr lvl="1">
              <a:lnSpc>
                <a:spcPct val="110000"/>
              </a:lnSpc>
            </a:pPr>
            <a:r>
              <a:rPr lang="en-US" altLang="zh-CN" sz="2400" dirty="0">
                <a:latin typeface="Times New Roman" panose="02020603050405020304" pitchFamily="18" charset="0"/>
              </a:rPr>
              <a:t>⑤ </a:t>
            </a:r>
            <a:r>
              <a:rPr lang="zh-CN" altLang="en-US" sz="2400" dirty="0">
                <a:latin typeface="Times New Roman" panose="02020603050405020304" pitchFamily="18" charset="0"/>
              </a:rPr>
              <a:t>已知</a:t>
            </a:r>
            <a:r>
              <a:rPr lang="en-US" altLang="zh-CN" sz="2400" i="1" dirty="0">
                <a:latin typeface="Times New Roman" panose="02020603050405020304" pitchFamily="18" charset="0"/>
              </a:rPr>
              <a:t>x</a:t>
            </a:r>
            <a:r>
              <a:rPr lang="zh-CN" altLang="en-US" sz="2400" dirty="0">
                <a:latin typeface="Times New Roman" panose="02020603050405020304" pitchFamily="18" charset="0"/>
              </a:rPr>
              <a:t>，找出</a:t>
            </a:r>
            <a:r>
              <a:rPr lang="en-US" altLang="zh-CN" sz="2400" i="1" dirty="0">
                <a:latin typeface="Times New Roman" panose="02020603050405020304" pitchFamily="18" charset="0"/>
              </a:rPr>
              <a:t>y</a:t>
            </a:r>
            <a:r>
              <a:rPr lang="en-US" altLang="zh-CN" sz="2400" dirty="0">
                <a:latin typeface="Times New Roman" panose="02020603050405020304" pitchFamily="18" charset="0"/>
              </a:rPr>
              <a:t>(</a:t>
            </a:r>
            <a:r>
              <a:rPr lang="en-US" altLang="zh-CN" sz="2400" i="1" dirty="0" err="1">
                <a:latin typeface="Times New Roman" panose="02020603050405020304" pitchFamily="18" charset="0"/>
              </a:rPr>
              <a:t>y</a:t>
            </a:r>
            <a:r>
              <a:rPr lang="en-US" altLang="zh-CN" sz="2400" dirty="0" err="1">
                <a:latin typeface="Times New Roman" panose="02020603050405020304" pitchFamily="18" charset="0"/>
              </a:rPr>
              <a:t>≠</a:t>
            </a:r>
            <a:r>
              <a:rPr lang="en-US" altLang="zh-CN" sz="2400" i="1" dirty="0" err="1">
                <a:latin typeface="Times New Roman" panose="02020603050405020304" pitchFamily="18" charset="0"/>
              </a:rPr>
              <a:t>x</a:t>
            </a:r>
            <a:r>
              <a:rPr lang="en-US" altLang="zh-CN" sz="2400" dirty="0">
                <a:latin typeface="Times New Roman" panose="02020603050405020304" pitchFamily="18" charset="0"/>
              </a:rPr>
              <a:t>)</a:t>
            </a:r>
            <a:r>
              <a:rPr lang="zh-CN" altLang="en-US" sz="2400" dirty="0">
                <a:latin typeface="Times New Roman" panose="02020603050405020304" pitchFamily="18" charset="0"/>
              </a:rPr>
              <a:t>使得</a:t>
            </a:r>
            <a:r>
              <a:rPr lang="en-US" altLang="zh-CN" sz="2400" i="1" dirty="0">
                <a:latin typeface="Times New Roman" panose="02020603050405020304" pitchFamily="18" charset="0"/>
              </a:rPr>
              <a:t>H</a:t>
            </a:r>
            <a:r>
              <a:rPr lang="en-US" altLang="zh-CN" sz="2400" dirty="0">
                <a:latin typeface="Times New Roman" panose="02020603050405020304" pitchFamily="18" charset="0"/>
              </a:rPr>
              <a:t>(</a:t>
            </a:r>
            <a:r>
              <a:rPr lang="en-US" altLang="zh-CN" sz="2400" i="1" dirty="0">
                <a:latin typeface="Times New Roman" panose="02020603050405020304" pitchFamily="18" charset="0"/>
              </a:rPr>
              <a:t>y</a:t>
            </a:r>
            <a:r>
              <a:rPr lang="en-US" altLang="zh-CN" sz="2400" dirty="0">
                <a:latin typeface="Times New Roman" panose="02020603050405020304" pitchFamily="18" charset="0"/>
              </a:rPr>
              <a:t>)=</a:t>
            </a:r>
            <a:r>
              <a:rPr lang="en-US" altLang="zh-CN" sz="2400" i="1" dirty="0">
                <a:latin typeface="Times New Roman" panose="02020603050405020304" pitchFamily="18" charset="0"/>
              </a:rPr>
              <a:t>H</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zh-CN" altLang="en-US" sz="2400" dirty="0">
                <a:latin typeface="Times New Roman" panose="02020603050405020304" pitchFamily="18" charset="0"/>
              </a:rPr>
              <a:t>在计算上是不可行的</a:t>
            </a:r>
          </a:p>
          <a:p>
            <a:pPr lvl="2">
              <a:lnSpc>
                <a:spcPct val="110000"/>
              </a:lnSpc>
            </a:pPr>
            <a:r>
              <a:rPr lang="zh-CN" altLang="en-US" dirty="0">
                <a:latin typeface="Times New Roman" panose="02020603050405020304" pitchFamily="18" charset="0"/>
              </a:rPr>
              <a:t>满足这一性质的单向散列函数称为</a:t>
            </a:r>
            <a:r>
              <a:rPr lang="zh-CN" altLang="en-US" dirty="0">
                <a:solidFill>
                  <a:srgbClr val="0000FF"/>
                </a:solidFill>
                <a:latin typeface="Times New Roman" panose="02020603050405020304" pitchFamily="18" charset="0"/>
              </a:rPr>
              <a:t>弱单向散列函数 </a:t>
            </a:r>
            <a:r>
              <a:rPr lang="en-US" altLang="zh-CN" dirty="0">
                <a:solidFill>
                  <a:srgbClr val="FF00FF"/>
                </a:solidFill>
                <a:latin typeface="Times New Roman" panose="02020603050405020304" pitchFamily="18" charset="0"/>
              </a:rPr>
              <a:t>weekly collision-free</a:t>
            </a:r>
          </a:p>
          <a:p>
            <a:pPr lvl="1"/>
            <a:r>
              <a:rPr lang="en-US" altLang="zh-CN" sz="2400" dirty="0">
                <a:latin typeface="Times New Roman" panose="02020603050405020304" pitchFamily="18" charset="0"/>
              </a:rPr>
              <a:t>⑥ </a:t>
            </a:r>
            <a:r>
              <a:rPr lang="zh-CN" altLang="en-US" sz="2400" dirty="0">
                <a:latin typeface="Times New Roman" panose="02020603050405020304" pitchFamily="18" charset="0"/>
              </a:rPr>
              <a:t>找出任意两个不同的输入</a:t>
            </a:r>
            <a:r>
              <a:rPr lang="en-US" altLang="zh-CN" sz="2400" i="1" dirty="0">
                <a:latin typeface="Times New Roman" panose="02020603050405020304" pitchFamily="18" charset="0"/>
              </a:rPr>
              <a:t>x</a:t>
            </a:r>
            <a:r>
              <a:rPr lang="zh-CN" altLang="en-US" sz="2400" dirty="0">
                <a:latin typeface="Times New Roman" panose="02020603050405020304" pitchFamily="18" charset="0"/>
              </a:rPr>
              <a:t>、</a:t>
            </a:r>
            <a:r>
              <a:rPr lang="en-US" altLang="zh-CN" sz="2400" i="1" dirty="0">
                <a:latin typeface="Times New Roman" panose="02020603050405020304" pitchFamily="18" charset="0"/>
              </a:rPr>
              <a:t>y</a:t>
            </a:r>
            <a:r>
              <a:rPr lang="zh-CN" altLang="en-US" sz="2400" dirty="0">
                <a:latin typeface="Times New Roman" panose="02020603050405020304" pitchFamily="18" charset="0"/>
              </a:rPr>
              <a:t>，使得</a:t>
            </a:r>
            <a:r>
              <a:rPr lang="en-US" altLang="zh-CN" sz="2400" i="1" dirty="0">
                <a:latin typeface="Times New Roman" panose="02020603050405020304" pitchFamily="18" charset="0"/>
              </a:rPr>
              <a:t>H</a:t>
            </a:r>
            <a:r>
              <a:rPr lang="en-US" altLang="zh-CN" sz="2400" dirty="0">
                <a:latin typeface="Times New Roman" panose="02020603050405020304" pitchFamily="18" charset="0"/>
              </a:rPr>
              <a:t>(</a:t>
            </a:r>
            <a:r>
              <a:rPr lang="en-US" altLang="zh-CN" sz="2400" i="1" dirty="0">
                <a:latin typeface="Times New Roman" panose="02020603050405020304" pitchFamily="18" charset="0"/>
              </a:rPr>
              <a:t>y</a:t>
            </a:r>
            <a:r>
              <a:rPr lang="en-US" altLang="zh-CN" sz="2400" dirty="0">
                <a:latin typeface="Times New Roman" panose="02020603050405020304" pitchFamily="18" charset="0"/>
              </a:rPr>
              <a:t>)=</a:t>
            </a:r>
            <a:r>
              <a:rPr lang="en-US" altLang="zh-CN" sz="2400" i="1" dirty="0">
                <a:latin typeface="Times New Roman" panose="02020603050405020304" pitchFamily="18" charset="0"/>
              </a:rPr>
              <a:t>H</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zh-CN" altLang="en-US" sz="2400" dirty="0">
                <a:latin typeface="Times New Roman" panose="02020603050405020304" pitchFamily="18" charset="0"/>
              </a:rPr>
              <a:t>在计算上是不可行的</a:t>
            </a:r>
          </a:p>
          <a:p>
            <a:pPr lvl="2"/>
            <a:r>
              <a:rPr lang="zh-CN" altLang="en-US" dirty="0">
                <a:latin typeface="Times New Roman" panose="02020603050405020304" pitchFamily="18" charset="0"/>
              </a:rPr>
              <a:t>满足这一性质的单向散列函数称为</a:t>
            </a:r>
            <a:r>
              <a:rPr lang="zh-CN" altLang="en-US" dirty="0">
                <a:solidFill>
                  <a:srgbClr val="0000FF"/>
                </a:solidFill>
                <a:latin typeface="Times New Roman" panose="02020603050405020304" pitchFamily="18" charset="0"/>
              </a:rPr>
              <a:t>强单向散列函数 </a:t>
            </a:r>
            <a:r>
              <a:rPr lang="en-US" altLang="zh-CN" dirty="0">
                <a:solidFill>
                  <a:srgbClr val="FF00FF"/>
                </a:solidFill>
                <a:latin typeface="Times New Roman" panose="02020603050405020304" pitchFamily="18" charset="0"/>
              </a:rPr>
              <a:t>strong collision-free</a:t>
            </a:r>
            <a:endParaRPr lang="zh-CN" altLang="en-US" dirty="0">
              <a:solidFill>
                <a:srgbClr val="FF00FF"/>
              </a:solidFill>
              <a:latin typeface="Times New Roman" panose="02020603050405020304" pitchFamily="18" charset="0"/>
            </a:endParaRPr>
          </a:p>
          <a:p>
            <a:pPr lvl="2"/>
            <a:r>
              <a:rPr lang="zh-CN" altLang="en-US" dirty="0">
                <a:latin typeface="Times New Roman" panose="02020603050405020304" pitchFamily="18" charset="0"/>
              </a:rPr>
              <a:t>第</a:t>
            </a:r>
            <a:r>
              <a:rPr lang="zh-CN" altLang="en-US" dirty="0">
                <a:solidFill>
                  <a:srgbClr val="0000FF"/>
                </a:solidFill>
                <a:latin typeface="Times New Roman" panose="02020603050405020304" pitchFamily="18" charset="0"/>
              </a:rPr>
              <a:t>⑥</a:t>
            </a:r>
            <a:r>
              <a:rPr lang="zh-CN" altLang="en-US" dirty="0">
                <a:latin typeface="Times New Roman" panose="02020603050405020304" pitchFamily="18" charset="0"/>
              </a:rPr>
              <a:t>个条件用于抵抗生日攻击</a:t>
            </a:r>
          </a:p>
          <a:p>
            <a:pPr lvl="1"/>
            <a:r>
              <a:rPr lang="zh-CN" altLang="en-US" sz="2400" dirty="0">
                <a:solidFill>
                  <a:srgbClr val="0000FF"/>
                </a:solidFill>
                <a:latin typeface="Times New Roman" panose="02020603050405020304" pitchFamily="18" charset="0"/>
              </a:rPr>
              <a:t>第⑤和第⑥个条件给出了哈希函数</a:t>
            </a:r>
            <a:r>
              <a:rPr lang="zh-CN" altLang="en-US" sz="2400" dirty="0">
                <a:solidFill>
                  <a:srgbClr val="FF0000"/>
                </a:solidFill>
                <a:latin typeface="Times New Roman" panose="02020603050405020304" pitchFamily="18" charset="0"/>
              </a:rPr>
              <a:t>无碰撞性</a:t>
            </a:r>
            <a:r>
              <a:rPr lang="en-US" altLang="zh-CN" sz="2400" dirty="0">
                <a:solidFill>
                  <a:srgbClr val="FF0000"/>
                </a:solidFill>
                <a:latin typeface="Times New Roman" panose="02020603050405020304" pitchFamily="18" charset="0"/>
              </a:rPr>
              <a:t>collision-free</a:t>
            </a:r>
            <a:r>
              <a:rPr lang="zh-CN" altLang="en-US" sz="2400" dirty="0">
                <a:solidFill>
                  <a:srgbClr val="0000FF"/>
                </a:solidFill>
                <a:latin typeface="Times New Roman" panose="02020603050405020304" pitchFamily="18" charset="0"/>
              </a:rPr>
              <a:t>的概念</a:t>
            </a:r>
            <a:endParaRPr lang="en-US" altLang="zh-CN" sz="2400" dirty="0">
              <a:solidFill>
                <a:srgbClr val="0000FF"/>
              </a:solidFill>
              <a:latin typeface="Times New Roman" panose="02020603050405020304" pitchFamily="18" charset="0"/>
            </a:endParaRPr>
          </a:p>
          <a:p>
            <a:r>
              <a:rPr lang="zh-CN" altLang="en-US" sz="2400" dirty="0">
                <a:solidFill>
                  <a:srgbClr val="0000FF"/>
                </a:solidFill>
                <a:latin typeface="Times New Roman" panose="02020603050405020304" pitchFamily="18" charset="0"/>
              </a:rPr>
              <a:t>哈希函数的碰撞</a:t>
            </a:r>
            <a:r>
              <a:rPr lang="en-US" altLang="zh-CN" sz="2400" dirty="0">
                <a:solidFill>
                  <a:srgbClr val="0000FF"/>
                </a:solidFill>
                <a:latin typeface="Times New Roman" panose="02020603050405020304" pitchFamily="18" charset="0"/>
              </a:rPr>
              <a:t>collision</a:t>
            </a:r>
          </a:p>
          <a:p>
            <a:pPr lvl="1"/>
            <a:r>
              <a:rPr lang="zh-CN" altLang="en-US" sz="2400" dirty="0">
                <a:latin typeface="Times New Roman" panose="02020603050405020304" pitchFamily="18" charset="0"/>
              </a:rPr>
              <a:t>设</a:t>
            </a:r>
            <a:r>
              <a:rPr lang="en-US" altLang="zh-CN" sz="2400" dirty="0">
                <a:latin typeface="Times New Roman" panose="02020603050405020304" pitchFamily="18" charset="0"/>
              </a:rPr>
              <a:t>x</a:t>
            </a:r>
            <a:r>
              <a:rPr lang="zh-CN" altLang="en-US" sz="2400" dirty="0">
                <a:latin typeface="Times New Roman" panose="02020603050405020304" pitchFamily="18" charset="0"/>
              </a:rPr>
              <a:t>和</a:t>
            </a:r>
            <a:r>
              <a:rPr lang="en-US" altLang="zh-CN" sz="2400" dirty="0">
                <a:latin typeface="Times New Roman" panose="02020603050405020304" pitchFamily="18" charset="0"/>
              </a:rPr>
              <a:t>y</a:t>
            </a:r>
            <a:r>
              <a:rPr lang="zh-CN" altLang="en-US" sz="2400" dirty="0">
                <a:latin typeface="Times New Roman" panose="02020603050405020304" pitchFamily="18" charset="0"/>
              </a:rPr>
              <a:t>是两个不同的消息，如果</a:t>
            </a:r>
            <a:r>
              <a:rPr lang="en-US" altLang="zh-CN" sz="2400" i="1" dirty="0">
                <a:latin typeface="Times New Roman" panose="02020603050405020304" pitchFamily="18" charset="0"/>
              </a:rPr>
              <a:t>H</a:t>
            </a:r>
            <a:r>
              <a:rPr lang="en-US" altLang="zh-CN" sz="2400" dirty="0">
                <a:latin typeface="Times New Roman" panose="02020603050405020304" pitchFamily="18" charset="0"/>
              </a:rPr>
              <a:t>(</a:t>
            </a:r>
            <a:r>
              <a:rPr lang="en-US" altLang="zh-CN" sz="2400" i="1" dirty="0">
                <a:latin typeface="Times New Roman" panose="02020603050405020304" pitchFamily="18" charset="0"/>
              </a:rPr>
              <a:t>y</a:t>
            </a:r>
            <a:r>
              <a:rPr lang="en-US" altLang="zh-CN" sz="2400" dirty="0">
                <a:latin typeface="Times New Roman" panose="02020603050405020304" pitchFamily="18" charset="0"/>
              </a:rPr>
              <a:t>)=</a:t>
            </a:r>
            <a:r>
              <a:rPr lang="en-US" altLang="zh-CN" sz="2400" i="1" dirty="0">
                <a:latin typeface="Times New Roman" panose="02020603050405020304" pitchFamily="18" charset="0"/>
              </a:rPr>
              <a:t>H</a:t>
            </a:r>
            <a:r>
              <a:rPr lang="en-US" altLang="zh-CN" sz="2400" dirty="0">
                <a:latin typeface="Times New Roman" panose="02020603050405020304" pitchFamily="18" charset="0"/>
              </a:rPr>
              <a:t>(</a:t>
            </a:r>
            <a:r>
              <a:rPr lang="en-US" altLang="zh-CN" sz="2400" i="1" dirty="0">
                <a:latin typeface="Times New Roman" panose="02020603050405020304" pitchFamily="18" charset="0"/>
              </a:rPr>
              <a:t>x</a:t>
            </a:r>
            <a:r>
              <a:rPr lang="en-US" altLang="zh-CN" sz="2400" dirty="0">
                <a:latin typeface="Times New Roman" panose="02020603050405020304" pitchFamily="18" charset="0"/>
              </a:rPr>
              <a:t>)</a:t>
            </a:r>
            <a:r>
              <a:rPr lang="zh-CN" altLang="en-US" sz="2400" dirty="0">
                <a:latin typeface="Times New Roman" panose="02020603050405020304" pitchFamily="18" charset="0"/>
              </a:rPr>
              <a:t>则称</a:t>
            </a:r>
            <a:r>
              <a:rPr lang="en-US" altLang="zh-CN" sz="2400" dirty="0">
                <a:latin typeface="Times New Roman" panose="02020603050405020304" pitchFamily="18" charset="0"/>
              </a:rPr>
              <a:t>x</a:t>
            </a:r>
            <a:r>
              <a:rPr lang="zh-CN" altLang="en-US" sz="2400" dirty="0">
                <a:latin typeface="Times New Roman" panose="02020603050405020304" pitchFamily="18" charset="0"/>
              </a:rPr>
              <a:t>和</a:t>
            </a:r>
            <a:r>
              <a:rPr lang="en-US" altLang="zh-CN" sz="2400" dirty="0">
                <a:latin typeface="Times New Roman" panose="02020603050405020304" pitchFamily="18" charset="0"/>
              </a:rPr>
              <a:t>y</a:t>
            </a:r>
            <a:r>
              <a:rPr lang="zh-CN" altLang="en-US" sz="2400" dirty="0">
                <a:latin typeface="Times New Roman" panose="02020603050405020304" pitchFamily="18" charset="0"/>
              </a:rPr>
              <a:t>是哈希函数的一个碰撞</a:t>
            </a:r>
            <a:endParaRPr lang="zh-CN" altLang="en-US" sz="2400" dirty="0">
              <a:solidFill>
                <a:srgbClr val="0000FF"/>
              </a:solidFill>
              <a:latin typeface="Times New Roman" panose="02020603050405020304" pitchFamily="18" charset="0"/>
            </a:endParaRPr>
          </a:p>
        </p:txBody>
      </p:sp>
      <p:sp>
        <p:nvSpPr>
          <p:cNvPr id="4" name="灯片编号占位符 3">
            <a:extLst>
              <a:ext uri="{FF2B5EF4-FFF2-40B4-BE49-F238E27FC236}">
                <a16:creationId xmlns="" xmlns:a16="http://schemas.microsoft.com/office/drawing/2014/main" id="{EC2411DC-313D-4E39-BA17-70114628C088}"/>
              </a:ext>
            </a:extLst>
          </p:cNvPr>
          <p:cNvSpPr>
            <a:spLocks noGrp="1"/>
          </p:cNvSpPr>
          <p:nvPr>
            <p:ph type="sldNum" sz="quarter" idx="12"/>
          </p:nvPr>
        </p:nvSpPr>
        <p:spPr>
          <a:xfrm>
            <a:off x="9855200" y="6477000"/>
            <a:ext cx="1727200" cy="304800"/>
          </a:xfrm>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82F950-CC4B-4CA5-AF69-6ED4AC6F80D2}" type="slidenum">
              <a:rPr lang="en-US" altLang="zh-CN" smtClean="0">
                <a:solidFill>
                  <a:srgbClr val="898989"/>
                </a:solidFill>
                <a:latin typeface="Calibri" panose="020F0502020204030204" pitchFamily="34" charset="0"/>
              </a:rPr>
              <a:pPr eaLnBrk="1" hangingPunct="1"/>
              <a:t>51</a:t>
            </a:fld>
            <a:endParaRPr lang="en-US" altLang="zh-CN" dirty="0">
              <a:solidFill>
                <a:srgbClr val="898989"/>
              </a:solidFill>
              <a:latin typeface="Calibri" panose="020F0502020204030204" pitchFamily="34" charset="0"/>
            </a:endParaRPr>
          </a:p>
        </p:txBody>
      </p:sp>
      <p:sp>
        <p:nvSpPr>
          <p:cNvPr id="5124" name="标题 1">
            <a:extLst>
              <a:ext uri="{FF2B5EF4-FFF2-40B4-BE49-F238E27FC236}">
                <a16:creationId xmlns="" xmlns:a16="http://schemas.microsoft.com/office/drawing/2014/main" id="{8C471DB7-371C-4144-B767-E240FEBA0093}"/>
              </a:ext>
            </a:extLst>
          </p:cNvPr>
          <p:cNvSpPr>
            <a:spLocks noGrp="1"/>
          </p:cNvSpPr>
          <p:nvPr>
            <p:ph type="title"/>
          </p:nvPr>
        </p:nvSpPr>
        <p:spPr/>
        <p:txBody>
          <a:bodyPr/>
          <a:lstStyle/>
          <a:p>
            <a:pPr eaLnBrk="1" hangingPunct="1"/>
            <a:r>
              <a:rPr lang="en-US" altLang="zh-CN" sz="4400" b="1" dirty="0" smtClean="0"/>
              <a:t>5.6 </a:t>
            </a:r>
            <a:r>
              <a:rPr lang="zh-CN" altLang="en-US" sz="4400" b="1" dirty="0" smtClean="0"/>
              <a:t>哈希函数</a:t>
            </a:r>
            <a:endParaRPr lang="zh-CN" altLang="en-US" sz="4400" b="1" dirty="0">
              <a:solidFill>
                <a:srgbClr val="0066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16AA8AA-03CB-4EF8-B1DE-9249DE2436CE}"/>
              </a:ext>
            </a:extLst>
          </p:cNvPr>
          <p:cNvSpPr>
            <a:spLocks noGrp="1"/>
          </p:cNvSpPr>
          <p:nvPr>
            <p:ph type="title"/>
          </p:nvPr>
        </p:nvSpPr>
        <p:spPr/>
        <p:txBody>
          <a:bodyPr/>
          <a:lstStyle/>
          <a:p>
            <a:r>
              <a:rPr lang="en-US" altLang="zh-CN" sz="4400" b="1" dirty="0" smtClean="0"/>
              <a:t>5.6 </a:t>
            </a:r>
            <a:r>
              <a:rPr lang="zh-CN" altLang="en-US" sz="4400" b="1" dirty="0" smtClean="0"/>
              <a:t>哈希函数</a:t>
            </a:r>
            <a:endParaRPr lang="zh-CN" altLang="en-US" sz="4400" dirty="0"/>
          </a:p>
        </p:txBody>
      </p:sp>
      <p:sp>
        <p:nvSpPr>
          <p:cNvPr id="3" name="内容占位符 2">
            <a:extLst>
              <a:ext uri="{FF2B5EF4-FFF2-40B4-BE49-F238E27FC236}">
                <a16:creationId xmlns="" xmlns:a16="http://schemas.microsoft.com/office/drawing/2014/main" id="{3AF2A4F6-F034-4832-BD2F-20E405579C1E}"/>
              </a:ext>
            </a:extLst>
          </p:cNvPr>
          <p:cNvSpPr>
            <a:spLocks noGrp="1"/>
          </p:cNvSpPr>
          <p:nvPr>
            <p:ph idx="1"/>
          </p:nvPr>
        </p:nvSpPr>
        <p:spPr/>
        <p:txBody>
          <a:bodyPr/>
          <a:lstStyle/>
          <a:p>
            <a:r>
              <a:rPr lang="en-US" altLang="zh-CN" dirty="0">
                <a:hlinkClick r:id="rId2" action="ppaction://hlinkfile"/>
              </a:rPr>
              <a:t>MD5</a:t>
            </a:r>
            <a:endParaRPr lang="en-US" altLang="zh-CN" dirty="0"/>
          </a:p>
          <a:p>
            <a:r>
              <a:rPr lang="en-US" altLang="zh-CN" dirty="0">
                <a:hlinkClick r:id="rId3" action="ppaction://hlinkfile"/>
              </a:rPr>
              <a:t>SHA-1</a:t>
            </a:r>
            <a:endParaRPr lang="zh-CN" altLang="en-US" dirty="0"/>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52</a:t>
            </a:fld>
            <a:endParaRPr lang="en-US" altLang="zh-CN"/>
          </a:p>
        </p:txBody>
      </p:sp>
    </p:spTree>
    <p:extLst>
      <p:ext uri="{BB962C8B-B14F-4D97-AF65-F5344CB8AC3E}">
        <p14:creationId xmlns="" xmlns:p14="http://schemas.microsoft.com/office/powerpoint/2010/main" val="3319676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3DC3618-29FE-4069-A404-AA1E7C98C4BE}"/>
              </a:ext>
            </a:extLst>
          </p:cNvPr>
          <p:cNvSpPr>
            <a:spLocks noGrp="1"/>
          </p:cNvSpPr>
          <p:nvPr>
            <p:ph type="title"/>
          </p:nvPr>
        </p:nvSpPr>
        <p:spPr/>
        <p:txBody>
          <a:bodyPr/>
          <a:lstStyle/>
          <a:p>
            <a:r>
              <a:rPr lang="en-US" altLang="zh-CN" sz="4400" b="1" dirty="0" smtClean="0"/>
              <a:t>5.6 </a:t>
            </a:r>
            <a:r>
              <a:rPr lang="zh-CN" altLang="en-US" sz="4400" b="1" dirty="0" smtClean="0"/>
              <a:t>哈希函数</a:t>
            </a:r>
            <a:endParaRPr lang="zh-CN" altLang="en-US" sz="4400" dirty="0"/>
          </a:p>
        </p:txBody>
      </p:sp>
      <p:sp>
        <p:nvSpPr>
          <p:cNvPr id="3" name="内容占位符 2">
            <a:extLst>
              <a:ext uri="{FF2B5EF4-FFF2-40B4-BE49-F238E27FC236}">
                <a16:creationId xmlns="" xmlns:a16="http://schemas.microsoft.com/office/drawing/2014/main" id="{32692EA0-7CAD-4606-9E9F-93DDED0BAD34}"/>
              </a:ext>
            </a:extLst>
          </p:cNvPr>
          <p:cNvSpPr>
            <a:spLocks noGrp="1"/>
          </p:cNvSpPr>
          <p:nvPr>
            <p:ph idx="1"/>
          </p:nvPr>
        </p:nvSpPr>
        <p:spPr/>
        <p:txBody>
          <a:bodyPr/>
          <a:lstStyle/>
          <a:p>
            <a:r>
              <a:rPr lang="zh-CN" altLang="en-US" dirty="0" smtClean="0"/>
              <a:t>作业：比特</a:t>
            </a:r>
            <a:r>
              <a:rPr lang="zh-CN" altLang="en-US" dirty="0"/>
              <a:t>币“挖矿”算法简化模拟</a:t>
            </a:r>
            <a:r>
              <a:rPr lang="en-US" altLang="zh-CN" dirty="0"/>
              <a:t>	</a:t>
            </a:r>
          </a:p>
          <a:p>
            <a:pPr lvl="1"/>
            <a:r>
              <a:rPr lang="zh-CN" altLang="en-US" dirty="0">
                <a:solidFill>
                  <a:srgbClr val="FF0000"/>
                </a:solidFill>
              </a:rPr>
              <a:t>参数：</a:t>
            </a:r>
            <a:r>
              <a:rPr lang="zh-CN" altLang="en-US" dirty="0"/>
              <a:t>哈希函数采用</a:t>
            </a:r>
            <a:r>
              <a:rPr lang="en-US" altLang="zh-CN" dirty="0"/>
              <a:t>SHA-256</a:t>
            </a:r>
            <a:r>
              <a:rPr lang="zh-CN" altLang="en-US" dirty="0"/>
              <a:t>；挖矿难度为整数</a:t>
            </a:r>
            <a:r>
              <a:rPr lang="en-US" altLang="zh-CN" dirty="0"/>
              <a:t>d</a:t>
            </a:r>
            <a:r>
              <a:rPr lang="zh-CN" altLang="en-US" dirty="0"/>
              <a:t>（</a:t>
            </a:r>
            <a:r>
              <a:rPr lang="en-US" altLang="zh-CN" dirty="0"/>
              <a:t>&gt;0</a:t>
            </a:r>
            <a:r>
              <a:rPr lang="zh-CN" altLang="en-US" dirty="0"/>
              <a:t>），代表哈希值前导字符串为</a:t>
            </a:r>
            <a:r>
              <a:rPr lang="en-US" altLang="zh-CN" dirty="0"/>
              <a:t>0</a:t>
            </a:r>
            <a:r>
              <a:rPr lang="zh-CN" altLang="en-US" dirty="0"/>
              <a:t>的数量，</a:t>
            </a:r>
            <a:r>
              <a:rPr lang="en-US" altLang="zh-CN" dirty="0"/>
              <a:t>d</a:t>
            </a:r>
            <a:r>
              <a:rPr lang="zh-CN" altLang="en-US" dirty="0"/>
              <a:t>值越小难度越小，</a:t>
            </a:r>
            <a:r>
              <a:rPr lang="en-US" altLang="zh-CN" dirty="0"/>
              <a:t>d</a:t>
            </a:r>
            <a:r>
              <a:rPr lang="zh-CN" altLang="en-US" dirty="0"/>
              <a:t>值越大难度越大</a:t>
            </a:r>
            <a:endParaRPr lang="en-US" altLang="zh-CN" dirty="0"/>
          </a:p>
          <a:p>
            <a:pPr lvl="1"/>
            <a:r>
              <a:rPr lang="en-US" altLang="zh-CN" dirty="0"/>
              <a:t>1. </a:t>
            </a:r>
            <a:r>
              <a:rPr lang="zh-CN" altLang="en-US" dirty="0"/>
              <a:t>随机生成一个整数</a:t>
            </a:r>
            <a:r>
              <a:rPr lang="en-US" altLang="zh-CN" dirty="0"/>
              <a:t>x</a:t>
            </a:r>
          </a:p>
          <a:p>
            <a:pPr lvl="1"/>
            <a:r>
              <a:rPr lang="en-US" altLang="zh-CN" dirty="0"/>
              <a:t>2. </a:t>
            </a:r>
            <a:r>
              <a:rPr lang="zh-CN" altLang="en-US" dirty="0"/>
              <a:t>对</a:t>
            </a:r>
            <a:r>
              <a:rPr lang="en-US" altLang="zh-CN" dirty="0"/>
              <a:t>x</a:t>
            </a:r>
            <a:r>
              <a:rPr lang="zh-CN" altLang="en-US" dirty="0"/>
              <a:t>生成哈希值</a:t>
            </a:r>
            <a:r>
              <a:rPr lang="en-US" altLang="zh-CN" dirty="0"/>
              <a:t>h=H(x)</a:t>
            </a:r>
          </a:p>
          <a:p>
            <a:pPr lvl="1"/>
            <a:r>
              <a:rPr lang="en-US" altLang="zh-CN" dirty="0"/>
              <a:t>3. </a:t>
            </a:r>
            <a:r>
              <a:rPr lang="zh-CN" altLang="en-US" dirty="0"/>
              <a:t>对</a:t>
            </a:r>
            <a:r>
              <a:rPr lang="en-US" altLang="zh-CN" dirty="0"/>
              <a:t>h</a:t>
            </a:r>
            <a:r>
              <a:rPr lang="zh-CN" altLang="en-US" dirty="0"/>
              <a:t>的前导字符串进行判定：如为</a:t>
            </a:r>
            <a:r>
              <a:rPr lang="en-US" altLang="zh-CN" dirty="0"/>
              <a:t>d</a:t>
            </a:r>
            <a:r>
              <a:rPr lang="zh-CN" altLang="en-US" dirty="0"/>
              <a:t>个</a:t>
            </a:r>
            <a:r>
              <a:rPr lang="en-US" altLang="zh-CN" dirty="0"/>
              <a:t>0</a:t>
            </a:r>
            <a:r>
              <a:rPr lang="zh-CN" altLang="en-US" dirty="0"/>
              <a:t>则挖矿成功；否则回到步骤</a:t>
            </a:r>
            <a:r>
              <a:rPr lang="en-US" altLang="zh-CN" dirty="0"/>
              <a:t>1</a:t>
            </a:r>
          </a:p>
          <a:p>
            <a:pPr lvl="1"/>
            <a:r>
              <a:rPr lang="zh-CN" altLang="en-US" dirty="0">
                <a:solidFill>
                  <a:srgbClr val="FF0000"/>
                </a:solidFill>
              </a:rPr>
              <a:t>输出：</a:t>
            </a:r>
            <a:r>
              <a:rPr lang="en-US" altLang="zh-CN" dirty="0">
                <a:solidFill>
                  <a:srgbClr val="FF0000"/>
                </a:solidFill>
              </a:rPr>
              <a:t>d=1</a:t>
            </a:r>
            <a:r>
              <a:rPr lang="zh-CN" altLang="en-US" dirty="0">
                <a:solidFill>
                  <a:srgbClr val="FF0000"/>
                </a:solidFill>
              </a:rPr>
              <a:t>，</a:t>
            </a:r>
            <a:r>
              <a:rPr lang="en-US" altLang="zh-CN" dirty="0">
                <a:solidFill>
                  <a:srgbClr val="FF0000"/>
                </a:solidFill>
              </a:rPr>
              <a:t>2</a:t>
            </a:r>
            <a:r>
              <a:rPr lang="zh-CN" altLang="en-US" dirty="0">
                <a:solidFill>
                  <a:srgbClr val="FF0000"/>
                </a:solidFill>
              </a:rPr>
              <a:t>，</a:t>
            </a:r>
            <a:r>
              <a:rPr lang="en-US" altLang="zh-CN" dirty="0">
                <a:solidFill>
                  <a:srgbClr val="FF0000"/>
                </a:solidFill>
              </a:rPr>
              <a:t>3</a:t>
            </a:r>
            <a:r>
              <a:rPr lang="zh-CN" altLang="en-US" dirty="0">
                <a:solidFill>
                  <a:srgbClr val="FF0000"/>
                </a:solidFill>
              </a:rPr>
              <a:t>，</a:t>
            </a:r>
            <a:r>
              <a:rPr lang="en-US" altLang="zh-CN" dirty="0">
                <a:solidFill>
                  <a:srgbClr val="FF0000"/>
                </a:solidFill>
              </a:rPr>
              <a:t>4</a:t>
            </a:r>
            <a:r>
              <a:rPr lang="zh-CN" altLang="en-US" dirty="0">
                <a:solidFill>
                  <a:srgbClr val="FF0000"/>
                </a:solidFill>
              </a:rPr>
              <a:t>，</a:t>
            </a:r>
            <a:r>
              <a:rPr lang="en-US" altLang="zh-CN" dirty="0">
                <a:solidFill>
                  <a:srgbClr val="FF0000"/>
                </a:solidFill>
              </a:rPr>
              <a:t>5</a:t>
            </a:r>
            <a:r>
              <a:rPr lang="zh-CN" altLang="en-US" dirty="0">
                <a:solidFill>
                  <a:srgbClr val="FF0000"/>
                </a:solidFill>
              </a:rPr>
              <a:t>时挖矿成功耗时（可取</a:t>
            </a:r>
            <a:r>
              <a:rPr lang="en-US" altLang="zh-CN" dirty="0">
                <a:solidFill>
                  <a:srgbClr val="FF0000"/>
                </a:solidFill>
              </a:rPr>
              <a:t>3</a:t>
            </a:r>
            <a:r>
              <a:rPr lang="zh-CN" altLang="en-US" dirty="0">
                <a:solidFill>
                  <a:srgbClr val="FF0000"/>
                </a:solidFill>
              </a:rPr>
              <a:t>组数平均值）</a:t>
            </a:r>
            <a:endParaRPr lang="en-US" altLang="zh-CN" dirty="0">
              <a:solidFill>
                <a:srgbClr val="FF0000"/>
              </a:solidFill>
            </a:endParaRPr>
          </a:p>
          <a:p>
            <a:pPr lvl="1"/>
            <a:endParaRPr lang="zh-CN" altLang="en-US" dirty="0"/>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53</a:t>
            </a:fld>
            <a:endParaRPr lang="en-US" altLang="zh-CN"/>
          </a:p>
        </p:txBody>
      </p:sp>
    </p:spTree>
    <p:extLst>
      <p:ext uri="{BB962C8B-B14F-4D97-AF65-F5344CB8AC3E}">
        <p14:creationId xmlns="" xmlns:p14="http://schemas.microsoft.com/office/powerpoint/2010/main" val="4134204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744E5FC-EADC-4370-8DF3-BE0B522557D1}"/>
              </a:ext>
            </a:extLst>
          </p:cNvPr>
          <p:cNvSpPr>
            <a:spLocks noGrp="1"/>
          </p:cNvSpPr>
          <p:nvPr>
            <p:ph type="title"/>
          </p:nvPr>
        </p:nvSpPr>
        <p:spPr/>
        <p:txBody>
          <a:bodyPr/>
          <a:lstStyle/>
          <a:p>
            <a:r>
              <a:rPr lang="en-US" altLang="zh-CN" sz="4400" b="1" dirty="0"/>
              <a:t>5.7 </a:t>
            </a:r>
            <a:r>
              <a:rPr lang="zh-CN" altLang="en-US" sz="4400" b="1" dirty="0"/>
              <a:t>非对称加密原语</a:t>
            </a:r>
          </a:p>
        </p:txBody>
      </p:sp>
      <p:sp>
        <p:nvSpPr>
          <p:cNvPr id="5" name="Rectangle 1031"/>
          <p:cNvSpPr>
            <a:spLocks noChangeArrowheads="1"/>
          </p:cNvSpPr>
          <p:nvPr/>
        </p:nvSpPr>
        <p:spPr bwMode="auto">
          <a:xfrm>
            <a:off x="3400397" y="2300277"/>
            <a:ext cx="1238251"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a:ea typeface="仿宋_GB2312"/>
                <a:cs typeface="仿宋_GB2312"/>
              </a:rPr>
              <a:t>明文</a:t>
            </a:r>
            <a:r>
              <a:rPr kumimoji="1" lang="en-US" altLang="zh-CN" sz="2400">
                <a:solidFill>
                  <a:srgbClr val="FFFFFF"/>
                </a:solidFill>
                <a:latin typeface="仿宋_GB2312"/>
                <a:ea typeface="仿宋_GB2312"/>
                <a:cs typeface="仿宋_GB2312"/>
              </a:rPr>
              <a:t>M</a:t>
            </a:r>
          </a:p>
        </p:txBody>
      </p:sp>
      <p:sp>
        <p:nvSpPr>
          <p:cNvPr id="6" name="Rectangle 1032"/>
          <p:cNvSpPr>
            <a:spLocks noChangeArrowheads="1"/>
          </p:cNvSpPr>
          <p:nvPr/>
        </p:nvSpPr>
        <p:spPr bwMode="auto">
          <a:xfrm>
            <a:off x="5533998" y="2300277"/>
            <a:ext cx="2043113"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a:ea typeface="仿宋_GB2312"/>
                <a:cs typeface="仿宋_GB2312"/>
              </a:rPr>
              <a:t>加密算法</a:t>
            </a:r>
            <a:r>
              <a:rPr kumimoji="1" lang="en-US" altLang="zh-CN" sz="2400">
                <a:solidFill>
                  <a:srgbClr val="FFFFFF"/>
                </a:solidFill>
                <a:latin typeface="仿宋_GB2312"/>
                <a:ea typeface="仿宋_GB2312"/>
                <a:cs typeface="仿宋_GB2312"/>
              </a:rPr>
              <a:t>E</a:t>
            </a:r>
            <a:endParaRPr kumimoji="1" lang="zh-CN" altLang="en-US" sz="2400">
              <a:solidFill>
                <a:srgbClr val="FFFFFF"/>
              </a:solidFill>
              <a:latin typeface="仿宋_GB2312"/>
              <a:ea typeface="仿宋_GB2312"/>
              <a:cs typeface="仿宋_GB2312"/>
            </a:endParaRPr>
          </a:p>
        </p:txBody>
      </p:sp>
      <p:sp>
        <p:nvSpPr>
          <p:cNvPr id="7" name="Rectangle 1033"/>
          <p:cNvSpPr>
            <a:spLocks noChangeArrowheads="1"/>
          </p:cNvSpPr>
          <p:nvPr/>
        </p:nvSpPr>
        <p:spPr bwMode="auto">
          <a:xfrm>
            <a:off x="5991196" y="1462073"/>
            <a:ext cx="1238251" cy="471488"/>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a:ea typeface="仿宋_GB2312"/>
                <a:cs typeface="仿宋_GB2312"/>
              </a:rPr>
              <a:t>公钥</a:t>
            </a:r>
            <a:r>
              <a:rPr kumimoji="1" lang="en-US" altLang="zh-CN" sz="2400">
                <a:solidFill>
                  <a:srgbClr val="FFFFFF"/>
                </a:solidFill>
                <a:latin typeface="仿宋_GB2312"/>
                <a:ea typeface="仿宋_GB2312"/>
                <a:cs typeface="仿宋_GB2312"/>
              </a:rPr>
              <a:t>PK</a:t>
            </a:r>
          </a:p>
        </p:txBody>
      </p:sp>
      <p:sp>
        <p:nvSpPr>
          <p:cNvPr id="8" name="AutoShape 1034"/>
          <p:cNvSpPr>
            <a:spLocks noChangeArrowheads="1"/>
          </p:cNvSpPr>
          <p:nvPr/>
        </p:nvSpPr>
        <p:spPr bwMode="auto">
          <a:xfrm>
            <a:off x="4619596" y="2424098"/>
            <a:ext cx="914400" cy="152400"/>
          </a:xfrm>
          <a:prstGeom prst="rightArrow">
            <a:avLst>
              <a:gd name="adj1" fmla="val 50000"/>
              <a:gd name="adj2" fmla="val 68250"/>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sp>
        <p:nvSpPr>
          <p:cNvPr id="9" name="Rectangle 1035"/>
          <p:cNvSpPr>
            <a:spLocks noChangeArrowheads="1"/>
          </p:cNvSpPr>
          <p:nvPr/>
        </p:nvSpPr>
        <p:spPr bwMode="auto">
          <a:xfrm>
            <a:off x="8312121" y="2300277"/>
            <a:ext cx="1031875"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a:ea typeface="仿宋_GB2312"/>
                <a:cs typeface="仿宋_GB2312"/>
              </a:rPr>
              <a:t>密文</a:t>
            </a:r>
            <a:r>
              <a:rPr kumimoji="1" lang="en-US" altLang="zh-CN" sz="2400">
                <a:solidFill>
                  <a:srgbClr val="FFFFFF"/>
                </a:solidFill>
                <a:latin typeface="仿宋_GB2312"/>
                <a:ea typeface="仿宋_GB2312"/>
                <a:cs typeface="仿宋_GB2312"/>
              </a:rPr>
              <a:t>C</a:t>
            </a:r>
          </a:p>
        </p:txBody>
      </p:sp>
      <p:sp>
        <p:nvSpPr>
          <p:cNvPr id="10" name="AutoShape 1036"/>
          <p:cNvSpPr>
            <a:spLocks noChangeArrowheads="1"/>
          </p:cNvSpPr>
          <p:nvPr/>
        </p:nvSpPr>
        <p:spPr bwMode="auto">
          <a:xfrm>
            <a:off x="7591396" y="2457436"/>
            <a:ext cx="720725" cy="119062"/>
          </a:xfrm>
          <a:prstGeom prst="rightArrow">
            <a:avLst>
              <a:gd name="adj1" fmla="val 50000"/>
              <a:gd name="adj2" fmla="val 58488"/>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sp>
        <p:nvSpPr>
          <p:cNvPr id="11" name="AutoShape 1037"/>
          <p:cNvSpPr>
            <a:spLocks noChangeArrowheads="1"/>
          </p:cNvSpPr>
          <p:nvPr/>
        </p:nvSpPr>
        <p:spPr bwMode="auto">
          <a:xfrm>
            <a:off x="6524597" y="1933561"/>
            <a:ext cx="185739" cy="366712"/>
          </a:xfrm>
          <a:prstGeom prst="downArrow">
            <a:avLst>
              <a:gd name="adj1" fmla="val 50000"/>
              <a:gd name="adj2" fmla="val 49359"/>
            </a:avLst>
          </a:prstGeom>
          <a:gradFill rotWithShape="0">
            <a:gsLst>
              <a:gs pos="0">
                <a:srgbClr val="FFFF00"/>
              </a:gs>
              <a:gs pos="100000">
                <a:srgbClr val="767600"/>
              </a:gs>
            </a:gsLst>
            <a:lin ang="5400000" scaled="1"/>
          </a:gradFill>
          <a:ln w="9525">
            <a:solidFill>
              <a:schemeClr val="tx1"/>
            </a:solidFill>
            <a:miter lim="800000"/>
            <a:headEnd/>
            <a:tailEnd/>
          </a:ln>
        </p:spPr>
        <p:txBody>
          <a:bodyPr wrap="none" anchor="ctr"/>
          <a:lstStyle/>
          <a:p>
            <a:endParaRPr lang="zh-CN" altLang="en-US"/>
          </a:p>
        </p:txBody>
      </p:sp>
      <p:sp>
        <p:nvSpPr>
          <p:cNvPr id="12" name="Rectangle 1042"/>
          <p:cNvSpPr>
            <a:spLocks noChangeArrowheads="1"/>
          </p:cNvSpPr>
          <p:nvPr/>
        </p:nvSpPr>
        <p:spPr bwMode="auto">
          <a:xfrm>
            <a:off x="1963711" y="1966902"/>
            <a:ext cx="866775" cy="473075"/>
          </a:xfrm>
          <a:prstGeom prst="rect">
            <a:avLst/>
          </a:prstGeom>
          <a:solidFill>
            <a:schemeClr val="hlink"/>
          </a:solidFill>
          <a:ln w="9525">
            <a:solidFill>
              <a:schemeClr val="tx1"/>
            </a:solidFill>
            <a:miter lim="800000"/>
            <a:headEnd/>
            <a:tailEnd/>
          </a:ln>
        </p:spPr>
        <p:txBody>
          <a:bodyPr wrap="none" anchor="ctr"/>
          <a:lstStyle/>
          <a:p>
            <a:pPr algn="ctr"/>
            <a:r>
              <a:rPr kumimoji="1" lang="zh-CN" altLang="en-US" sz="2400">
                <a:solidFill>
                  <a:schemeClr val="bg2"/>
                </a:solidFill>
                <a:latin typeface="仿宋_GB2312"/>
                <a:ea typeface="仿宋_GB2312"/>
                <a:cs typeface="仿宋_GB2312"/>
              </a:rPr>
              <a:t>用户</a:t>
            </a:r>
            <a:r>
              <a:rPr kumimoji="1" lang="en-US" altLang="zh-CN" sz="2400">
                <a:solidFill>
                  <a:schemeClr val="bg2"/>
                </a:solidFill>
                <a:latin typeface="仿宋_GB2312"/>
                <a:ea typeface="仿宋_GB2312"/>
                <a:cs typeface="仿宋_GB2312"/>
              </a:rPr>
              <a:t>A</a:t>
            </a:r>
          </a:p>
        </p:txBody>
      </p:sp>
      <p:sp>
        <p:nvSpPr>
          <p:cNvPr id="13" name="Rectangle 1050"/>
          <p:cNvSpPr>
            <a:spLocks noChangeArrowheads="1"/>
          </p:cNvSpPr>
          <p:nvPr/>
        </p:nvSpPr>
        <p:spPr bwMode="auto">
          <a:xfrm>
            <a:off x="3030509" y="1357298"/>
            <a:ext cx="6629400" cy="1524000"/>
          </a:xfrm>
          <a:prstGeom prst="rect">
            <a:avLst/>
          </a:prstGeom>
          <a:noFill/>
          <a:ln w="38100">
            <a:solidFill>
              <a:schemeClr val="tx1"/>
            </a:solidFill>
            <a:prstDash val="dash"/>
            <a:miter lim="800000"/>
            <a:headEnd/>
            <a:tailEnd/>
          </a:ln>
        </p:spPr>
        <p:txBody>
          <a:bodyPr wrap="none" anchor="ctr"/>
          <a:lstStyle/>
          <a:p>
            <a:endParaRPr lang="zh-CN" altLang="en-US"/>
          </a:p>
        </p:txBody>
      </p:sp>
      <p:sp>
        <p:nvSpPr>
          <p:cNvPr id="14" name="Rectangle 1041"/>
          <p:cNvSpPr>
            <a:spLocks noChangeArrowheads="1"/>
          </p:cNvSpPr>
          <p:nvPr/>
        </p:nvSpPr>
        <p:spPr bwMode="auto">
          <a:xfrm>
            <a:off x="1952599" y="5091102"/>
            <a:ext cx="866775" cy="473075"/>
          </a:xfrm>
          <a:prstGeom prst="rect">
            <a:avLst/>
          </a:prstGeom>
          <a:solidFill>
            <a:schemeClr val="hlink"/>
          </a:solidFill>
          <a:ln w="9525">
            <a:solidFill>
              <a:schemeClr val="tx1"/>
            </a:solidFill>
            <a:miter lim="800000"/>
            <a:headEnd/>
            <a:tailEnd/>
          </a:ln>
        </p:spPr>
        <p:txBody>
          <a:bodyPr wrap="none" anchor="ctr"/>
          <a:lstStyle/>
          <a:p>
            <a:pPr algn="ctr"/>
            <a:r>
              <a:rPr kumimoji="1" lang="zh-CN" altLang="en-US" sz="2400">
                <a:solidFill>
                  <a:schemeClr val="bg2"/>
                </a:solidFill>
                <a:latin typeface="仿宋_GB2312"/>
                <a:ea typeface="仿宋_GB2312"/>
                <a:cs typeface="仿宋_GB2312"/>
              </a:rPr>
              <a:t>用户</a:t>
            </a:r>
            <a:r>
              <a:rPr kumimoji="1" lang="en-US" altLang="zh-CN" sz="2400">
                <a:solidFill>
                  <a:schemeClr val="bg2"/>
                </a:solidFill>
                <a:latin typeface="仿宋_GB2312"/>
                <a:ea typeface="仿宋_GB2312"/>
                <a:cs typeface="仿宋_GB2312"/>
              </a:rPr>
              <a:t>B</a:t>
            </a:r>
          </a:p>
        </p:txBody>
      </p:sp>
      <p:sp>
        <p:nvSpPr>
          <p:cNvPr id="15" name="Rectangle 1051"/>
          <p:cNvSpPr>
            <a:spLocks noChangeArrowheads="1"/>
          </p:cNvSpPr>
          <p:nvPr/>
        </p:nvSpPr>
        <p:spPr bwMode="auto">
          <a:xfrm>
            <a:off x="3017809" y="4557698"/>
            <a:ext cx="6630987" cy="1600200"/>
          </a:xfrm>
          <a:prstGeom prst="rect">
            <a:avLst/>
          </a:prstGeom>
          <a:noFill/>
          <a:ln w="38100">
            <a:solidFill>
              <a:schemeClr val="tx1"/>
            </a:solidFill>
            <a:prstDash val="dash"/>
            <a:miter lim="800000"/>
            <a:headEnd/>
            <a:tailEnd/>
          </a:ln>
        </p:spPr>
        <p:txBody>
          <a:bodyPr wrap="none" anchor="ctr"/>
          <a:lstStyle/>
          <a:p>
            <a:endParaRPr lang="zh-CN" altLang="en-US"/>
          </a:p>
        </p:txBody>
      </p:sp>
      <p:sp>
        <p:nvSpPr>
          <p:cNvPr id="16" name="Rectangle 1031"/>
          <p:cNvSpPr>
            <a:spLocks noChangeArrowheads="1"/>
          </p:cNvSpPr>
          <p:nvPr/>
        </p:nvSpPr>
        <p:spPr bwMode="auto">
          <a:xfrm>
            <a:off x="3400397" y="5548302"/>
            <a:ext cx="1238251"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a:ea typeface="仿宋_GB2312"/>
                <a:cs typeface="仿宋_GB2312"/>
              </a:rPr>
              <a:t>明文</a:t>
            </a:r>
            <a:r>
              <a:rPr kumimoji="1" lang="en-US" altLang="zh-CN" sz="2400">
                <a:solidFill>
                  <a:srgbClr val="FFFFFF"/>
                </a:solidFill>
                <a:latin typeface="仿宋_GB2312"/>
                <a:ea typeface="仿宋_GB2312"/>
                <a:cs typeface="仿宋_GB2312"/>
              </a:rPr>
              <a:t>M</a:t>
            </a:r>
          </a:p>
        </p:txBody>
      </p:sp>
      <p:sp>
        <p:nvSpPr>
          <p:cNvPr id="17" name="Rectangle 1032"/>
          <p:cNvSpPr>
            <a:spLocks noChangeArrowheads="1"/>
          </p:cNvSpPr>
          <p:nvPr/>
        </p:nvSpPr>
        <p:spPr bwMode="auto">
          <a:xfrm>
            <a:off x="5533998" y="5548302"/>
            <a:ext cx="2043113"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a:ea typeface="仿宋_GB2312"/>
                <a:cs typeface="仿宋_GB2312"/>
              </a:rPr>
              <a:t>解密算法</a:t>
            </a:r>
            <a:r>
              <a:rPr kumimoji="1" lang="en-US" altLang="zh-CN" sz="2400">
                <a:solidFill>
                  <a:srgbClr val="FFFFFF"/>
                </a:solidFill>
                <a:latin typeface="仿宋_GB2312"/>
                <a:ea typeface="仿宋_GB2312"/>
                <a:cs typeface="仿宋_GB2312"/>
              </a:rPr>
              <a:t>D</a:t>
            </a:r>
            <a:endParaRPr kumimoji="1" lang="zh-CN" altLang="en-US" sz="2400">
              <a:solidFill>
                <a:srgbClr val="FFFFFF"/>
              </a:solidFill>
              <a:latin typeface="仿宋_GB2312"/>
              <a:ea typeface="仿宋_GB2312"/>
              <a:cs typeface="仿宋_GB2312"/>
            </a:endParaRPr>
          </a:p>
        </p:txBody>
      </p:sp>
      <p:sp>
        <p:nvSpPr>
          <p:cNvPr id="18" name="Rectangle 1033"/>
          <p:cNvSpPr>
            <a:spLocks noChangeArrowheads="1"/>
          </p:cNvSpPr>
          <p:nvPr/>
        </p:nvSpPr>
        <p:spPr bwMode="auto">
          <a:xfrm>
            <a:off x="5991196" y="4710098"/>
            <a:ext cx="1238251" cy="471488"/>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a:ea typeface="仿宋_GB2312"/>
                <a:cs typeface="仿宋_GB2312"/>
              </a:rPr>
              <a:t>私钥</a:t>
            </a:r>
            <a:r>
              <a:rPr kumimoji="1" lang="en-US" altLang="zh-CN" sz="2400">
                <a:solidFill>
                  <a:srgbClr val="FFFFFF"/>
                </a:solidFill>
                <a:latin typeface="仿宋_GB2312"/>
                <a:ea typeface="仿宋_GB2312"/>
                <a:cs typeface="仿宋_GB2312"/>
              </a:rPr>
              <a:t>SK</a:t>
            </a:r>
          </a:p>
        </p:txBody>
      </p:sp>
      <p:sp>
        <p:nvSpPr>
          <p:cNvPr id="19" name="AutoShape 1034"/>
          <p:cNvSpPr>
            <a:spLocks noChangeArrowheads="1"/>
          </p:cNvSpPr>
          <p:nvPr/>
        </p:nvSpPr>
        <p:spPr bwMode="auto">
          <a:xfrm rot="10800000">
            <a:off x="4619596" y="5672123"/>
            <a:ext cx="914400" cy="152400"/>
          </a:xfrm>
          <a:prstGeom prst="rightArrow">
            <a:avLst>
              <a:gd name="adj1" fmla="val 50000"/>
              <a:gd name="adj2" fmla="val 68250"/>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sp>
        <p:nvSpPr>
          <p:cNvPr id="20" name="Rectangle 1035"/>
          <p:cNvSpPr>
            <a:spLocks noChangeArrowheads="1"/>
          </p:cNvSpPr>
          <p:nvPr/>
        </p:nvSpPr>
        <p:spPr bwMode="auto">
          <a:xfrm>
            <a:off x="8312121" y="5548302"/>
            <a:ext cx="1031875" cy="473075"/>
          </a:xfrm>
          <a:prstGeom prst="rect">
            <a:avLst/>
          </a:prstGeom>
          <a:solidFill>
            <a:srgbClr val="339933"/>
          </a:solidFill>
          <a:ln w="9525">
            <a:solidFill>
              <a:schemeClr val="tx1"/>
            </a:solidFill>
            <a:miter lim="800000"/>
            <a:headEnd/>
            <a:tailEnd/>
          </a:ln>
        </p:spPr>
        <p:txBody>
          <a:bodyPr wrap="none" anchor="ctr"/>
          <a:lstStyle/>
          <a:p>
            <a:pPr algn="ctr"/>
            <a:r>
              <a:rPr kumimoji="1" lang="zh-CN" altLang="en-US" sz="2400">
                <a:solidFill>
                  <a:srgbClr val="FFFFFF"/>
                </a:solidFill>
                <a:latin typeface="仿宋_GB2312"/>
                <a:ea typeface="仿宋_GB2312"/>
                <a:cs typeface="仿宋_GB2312"/>
              </a:rPr>
              <a:t>密文</a:t>
            </a:r>
            <a:r>
              <a:rPr kumimoji="1" lang="en-US" altLang="zh-CN" sz="2400">
                <a:solidFill>
                  <a:srgbClr val="FFFFFF"/>
                </a:solidFill>
                <a:latin typeface="仿宋_GB2312"/>
                <a:ea typeface="仿宋_GB2312"/>
                <a:cs typeface="仿宋_GB2312"/>
              </a:rPr>
              <a:t>C</a:t>
            </a:r>
          </a:p>
        </p:txBody>
      </p:sp>
      <p:sp>
        <p:nvSpPr>
          <p:cNvPr id="21" name="AutoShape 1036"/>
          <p:cNvSpPr>
            <a:spLocks noChangeArrowheads="1"/>
          </p:cNvSpPr>
          <p:nvPr/>
        </p:nvSpPr>
        <p:spPr bwMode="auto">
          <a:xfrm rot="10800000">
            <a:off x="7591396" y="5705461"/>
            <a:ext cx="720725" cy="119062"/>
          </a:xfrm>
          <a:prstGeom prst="rightArrow">
            <a:avLst>
              <a:gd name="adj1" fmla="val 50000"/>
              <a:gd name="adj2" fmla="val 58488"/>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sp>
        <p:nvSpPr>
          <p:cNvPr id="22" name="AutoShape 1037"/>
          <p:cNvSpPr>
            <a:spLocks noChangeArrowheads="1"/>
          </p:cNvSpPr>
          <p:nvPr/>
        </p:nvSpPr>
        <p:spPr bwMode="auto">
          <a:xfrm>
            <a:off x="6524597" y="5181586"/>
            <a:ext cx="185739" cy="366712"/>
          </a:xfrm>
          <a:prstGeom prst="downArrow">
            <a:avLst>
              <a:gd name="adj1" fmla="val 50000"/>
              <a:gd name="adj2" fmla="val 49359"/>
            </a:avLst>
          </a:prstGeom>
          <a:gradFill rotWithShape="0">
            <a:gsLst>
              <a:gs pos="0">
                <a:srgbClr val="FFFF00"/>
              </a:gs>
              <a:gs pos="100000">
                <a:srgbClr val="767600"/>
              </a:gs>
            </a:gsLst>
            <a:lin ang="5400000" scaled="1"/>
          </a:gradFill>
          <a:ln w="9525">
            <a:solidFill>
              <a:schemeClr val="tx1"/>
            </a:solidFill>
            <a:miter lim="800000"/>
            <a:headEnd/>
            <a:tailEnd/>
          </a:ln>
        </p:spPr>
        <p:txBody>
          <a:bodyPr wrap="none" anchor="ctr"/>
          <a:lstStyle/>
          <a:p>
            <a:endParaRPr lang="zh-CN" altLang="en-US"/>
          </a:p>
        </p:txBody>
      </p:sp>
      <p:sp>
        <p:nvSpPr>
          <p:cNvPr id="23" name="爆炸形 1 22"/>
          <p:cNvSpPr/>
          <p:nvPr/>
        </p:nvSpPr>
        <p:spPr>
          <a:xfrm>
            <a:off x="6905596" y="3186098"/>
            <a:ext cx="3733800" cy="1295400"/>
          </a:xfrm>
          <a:prstGeom prst="irregularSeal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ln w="12700">
                  <a:solidFill>
                    <a:schemeClr val="tx2">
                      <a:satMod val="155000"/>
                    </a:schemeClr>
                  </a:solidFill>
                  <a:prstDash val="solid"/>
                </a:ln>
                <a:solidFill>
                  <a:schemeClr val="bg1"/>
                </a:solidFill>
                <a:latin typeface="+mn-ea"/>
              </a:rPr>
              <a:t>网络</a:t>
            </a:r>
          </a:p>
        </p:txBody>
      </p:sp>
      <p:sp>
        <p:nvSpPr>
          <p:cNvPr id="24" name="AutoShape 1036"/>
          <p:cNvSpPr>
            <a:spLocks noChangeArrowheads="1"/>
          </p:cNvSpPr>
          <p:nvPr/>
        </p:nvSpPr>
        <p:spPr bwMode="auto">
          <a:xfrm rot="5400000">
            <a:off x="8450235" y="3054336"/>
            <a:ext cx="720725" cy="152400"/>
          </a:xfrm>
          <a:prstGeom prst="rightArrow">
            <a:avLst>
              <a:gd name="adj1" fmla="val 50000"/>
              <a:gd name="adj2" fmla="val 58480"/>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sp>
        <p:nvSpPr>
          <p:cNvPr id="25" name="AutoShape 1036"/>
          <p:cNvSpPr>
            <a:spLocks noChangeArrowheads="1"/>
          </p:cNvSpPr>
          <p:nvPr/>
        </p:nvSpPr>
        <p:spPr bwMode="auto">
          <a:xfrm rot="5400000">
            <a:off x="8162896" y="4824398"/>
            <a:ext cx="1295400" cy="152400"/>
          </a:xfrm>
          <a:prstGeom prst="rightArrow">
            <a:avLst>
              <a:gd name="adj1" fmla="val 50000"/>
              <a:gd name="adj2" fmla="val 58516"/>
            </a:avLst>
          </a:prstGeom>
          <a:gradFill rotWithShape="0">
            <a:gsLst>
              <a:gs pos="0">
                <a:srgbClr val="FFFF00"/>
              </a:gs>
              <a:gs pos="100000">
                <a:srgbClr val="767600"/>
              </a:gs>
            </a:gsLst>
            <a:lin ang="0" scaled="1"/>
          </a:gradFill>
          <a:ln w="9525">
            <a:solidFill>
              <a:schemeClr val="tx1"/>
            </a:solidFill>
            <a:miter lim="800000"/>
            <a:headEnd/>
            <a:tailEnd/>
          </a:ln>
        </p:spPr>
        <p:txBody>
          <a:bodyPr wrap="none" anchor="ctr"/>
          <a:lstStyle/>
          <a:p>
            <a:endParaRPr lang="zh-CN" altLang="en-US"/>
          </a:p>
        </p:txBody>
      </p:sp>
      <p:cxnSp>
        <p:nvCxnSpPr>
          <p:cNvPr id="26" name="曲线连接符 29"/>
          <p:cNvCxnSpPr>
            <a:stCxn id="7" idx="0"/>
            <a:endCxn id="18" idx="0"/>
          </p:cNvCxnSpPr>
          <p:nvPr/>
        </p:nvCxnSpPr>
        <p:spPr>
          <a:xfrm rot="16200000" flipH="1">
            <a:off x="4986311" y="3084502"/>
            <a:ext cx="3248025" cy="3175"/>
          </a:xfrm>
          <a:prstGeom prst="curvedConnector5">
            <a:avLst>
              <a:gd name="adj1" fmla="val -7038"/>
              <a:gd name="adj2" fmla="val -98968986"/>
              <a:gd name="adj3" fmla="val 110826"/>
            </a:avLst>
          </a:prstGeom>
          <a:ln w="25400">
            <a:solidFill>
              <a:srgbClr val="FF00FF"/>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TextBox 39"/>
          <p:cNvSpPr txBox="1">
            <a:spLocks noChangeArrowheads="1"/>
          </p:cNvSpPr>
          <p:nvPr/>
        </p:nvSpPr>
        <p:spPr bwMode="auto">
          <a:xfrm>
            <a:off x="4238598" y="1509699"/>
            <a:ext cx="902811" cy="523220"/>
          </a:xfrm>
          <a:prstGeom prst="rect">
            <a:avLst/>
          </a:prstGeom>
          <a:noFill/>
          <a:ln w="9525">
            <a:solidFill>
              <a:srgbClr val="FF00FF"/>
            </a:solidFill>
            <a:miter lim="800000"/>
            <a:headEnd/>
            <a:tailEnd/>
          </a:ln>
        </p:spPr>
        <p:txBody>
          <a:bodyPr wrap="none">
            <a:spAutoFit/>
          </a:bodyPr>
          <a:lstStyle/>
          <a:p>
            <a:r>
              <a:rPr lang="zh-CN" altLang="en-US" sz="2800">
                <a:solidFill>
                  <a:srgbClr val="FF00FF"/>
                </a:solidFill>
              </a:rPr>
              <a:t>不同</a:t>
            </a:r>
          </a:p>
        </p:txBody>
      </p:sp>
      <p:sp>
        <p:nvSpPr>
          <p:cNvPr id="28" name="TextBox 39"/>
          <p:cNvSpPr txBox="1">
            <a:spLocks noChangeArrowheads="1"/>
          </p:cNvSpPr>
          <p:nvPr/>
        </p:nvSpPr>
        <p:spPr bwMode="auto">
          <a:xfrm>
            <a:off x="7348511" y="1471598"/>
            <a:ext cx="902811" cy="523220"/>
          </a:xfrm>
          <a:prstGeom prst="rect">
            <a:avLst/>
          </a:prstGeom>
          <a:noFill/>
          <a:ln w="9525">
            <a:solidFill>
              <a:srgbClr val="FF00FF"/>
            </a:solidFill>
            <a:miter lim="800000"/>
            <a:headEnd/>
            <a:tailEnd/>
          </a:ln>
        </p:spPr>
        <p:txBody>
          <a:bodyPr wrap="none">
            <a:spAutoFit/>
          </a:bodyPr>
          <a:lstStyle/>
          <a:p>
            <a:r>
              <a:rPr lang="zh-CN" altLang="en-US" sz="2800">
                <a:solidFill>
                  <a:srgbClr val="FF00FF"/>
                </a:solidFill>
              </a:rPr>
              <a:t>公开</a:t>
            </a:r>
          </a:p>
        </p:txBody>
      </p:sp>
      <p:sp>
        <p:nvSpPr>
          <p:cNvPr id="29" name="TextBox 39"/>
          <p:cNvSpPr txBox="1">
            <a:spLocks noChangeArrowheads="1"/>
          </p:cNvSpPr>
          <p:nvPr/>
        </p:nvSpPr>
        <p:spPr bwMode="auto">
          <a:xfrm>
            <a:off x="7348511" y="4686287"/>
            <a:ext cx="902811" cy="523220"/>
          </a:xfrm>
          <a:prstGeom prst="rect">
            <a:avLst/>
          </a:prstGeom>
          <a:noFill/>
          <a:ln w="9525">
            <a:solidFill>
              <a:srgbClr val="FF00FF"/>
            </a:solidFill>
            <a:miter lim="800000"/>
            <a:headEnd/>
            <a:tailEnd/>
          </a:ln>
        </p:spPr>
        <p:txBody>
          <a:bodyPr wrap="none">
            <a:spAutoFit/>
          </a:bodyPr>
          <a:lstStyle/>
          <a:p>
            <a:r>
              <a:rPr lang="zh-CN" altLang="en-US" sz="2800">
                <a:solidFill>
                  <a:srgbClr val="FF00FF"/>
                </a:solidFill>
              </a:rPr>
              <a:t>私有</a:t>
            </a:r>
          </a:p>
        </p:txBody>
      </p:sp>
      <p:sp>
        <p:nvSpPr>
          <p:cNvPr id="30" name="灯片编号占位符 29"/>
          <p:cNvSpPr>
            <a:spLocks noGrp="1"/>
          </p:cNvSpPr>
          <p:nvPr>
            <p:ph type="sldNum" sz="quarter" idx="12"/>
          </p:nvPr>
        </p:nvSpPr>
        <p:spPr/>
        <p:txBody>
          <a:bodyPr/>
          <a:lstStyle/>
          <a:p>
            <a:pPr>
              <a:defRPr/>
            </a:pPr>
            <a:fld id="{D94256A8-4F82-40B0-86EC-A0FC779E80A4}" type="slidenum">
              <a:rPr lang="en-US" altLang="zh-CN" smtClean="0"/>
              <a:pPr>
                <a:defRPr/>
              </a:pPr>
              <a:t>54</a:t>
            </a:fld>
            <a:endParaRPr lang="en-US" altLang="zh-CN"/>
          </a:p>
        </p:txBody>
      </p:sp>
    </p:spTree>
    <p:extLst>
      <p:ext uri="{BB962C8B-B14F-4D97-AF65-F5344CB8AC3E}">
        <p14:creationId xmlns="" xmlns:p14="http://schemas.microsoft.com/office/powerpoint/2010/main" val="316626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2"/>
          <p:cNvSpPr>
            <a:spLocks noGrp="1" noChangeArrowheads="1"/>
          </p:cNvSpPr>
          <p:nvPr>
            <p:ph idx="1"/>
          </p:nvPr>
        </p:nvSpPr>
        <p:spPr>
          <a:xfrm>
            <a:off x="666712" y="1223962"/>
            <a:ext cx="10787138" cy="4848244"/>
          </a:xfrm>
        </p:spPr>
        <p:txBody>
          <a:bodyPr/>
          <a:lstStyle/>
          <a:p>
            <a:pPr eaLnBrk="1" hangingPunct="1">
              <a:lnSpc>
                <a:spcPct val="150000"/>
              </a:lnSpc>
            </a:pPr>
            <a:r>
              <a:rPr lang="en-US" altLang="zh-CN" sz="2400" b="1" dirty="0" smtClean="0">
                <a:solidFill>
                  <a:srgbClr val="FF0000"/>
                </a:solidFill>
                <a:latin typeface="Times New Roman" pitchFamily="18" charset="0"/>
              </a:rPr>
              <a:t>RSA</a:t>
            </a:r>
            <a:r>
              <a:rPr lang="zh-CN" altLang="en-US" sz="2400" b="1" dirty="0" smtClean="0">
                <a:solidFill>
                  <a:srgbClr val="FF0000"/>
                </a:solidFill>
                <a:latin typeface="Times New Roman" pitchFamily="18" charset="0"/>
              </a:rPr>
              <a:t>加密</a:t>
            </a:r>
            <a:endParaRPr lang="en-US" altLang="zh-CN" sz="2400" b="1" dirty="0" smtClean="0">
              <a:solidFill>
                <a:srgbClr val="FF0000"/>
              </a:solidFill>
              <a:latin typeface="Times New Roman" pitchFamily="18" charset="0"/>
            </a:endParaRPr>
          </a:p>
          <a:p>
            <a:pPr eaLnBrk="1" hangingPunct="1">
              <a:lnSpc>
                <a:spcPct val="150000"/>
              </a:lnSpc>
              <a:buNone/>
            </a:pPr>
            <a:r>
              <a:rPr lang="en-US" altLang="zh-CN" sz="2400" dirty="0" smtClean="0">
                <a:solidFill>
                  <a:srgbClr val="FF0000"/>
                </a:solidFill>
                <a:latin typeface="Times New Roman" pitchFamily="18" charset="0"/>
              </a:rPr>
              <a:t>1</a:t>
            </a:r>
            <a:r>
              <a:rPr lang="zh-CN" altLang="en-US" sz="2400" dirty="0" smtClean="0">
                <a:solidFill>
                  <a:srgbClr val="FF0000"/>
                </a:solidFill>
                <a:latin typeface="Times New Roman" pitchFamily="18" charset="0"/>
              </a:rPr>
              <a:t>．密钥的</a:t>
            </a:r>
            <a:r>
              <a:rPr lang="zh-CN" altLang="en-US" sz="2400" dirty="0" smtClean="0">
                <a:solidFill>
                  <a:srgbClr val="FF0000"/>
                </a:solidFill>
                <a:latin typeface="Times New Roman" pitchFamily="18" charset="0"/>
              </a:rPr>
              <a:t>产生</a:t>
            </a:r>
            <a:endParaRPr lang="en-US" altLang="zh-CN" sz="2400" dirty="0" smtClean="0">
              <a:solidFill>
                <a:srgbClr val="FF0000"/>
              </a:solidFill>
              <a:latin typeface="Times New Roman" pitchFamily="18" charset="0"/>
            </a:endParaRPr>
          </a:p>
          <a:p>
            <a:pPr eaLnBrk="1" hangingPunct="1">
              <a:lnSpc>
                <a:spcPct val="150000"/>
              </a:lnSpc>
              <a:buNone/>
            </a:pPr>
            <a:r>
              <a:rPr lang="zh-CN" altLang="en-US" sz="2000" dirty="0" smtClean="0">
                <a:latin typeface="Times New Roman" pitchFamily="18" charset="0"/>
              </a:rPr>
              <a:t>① </a:t>
            </a:r>
            <a:r>
              <a:rPr lang="zh-CN" altLang="en-US" sz="2000" dirty="0" smtClean="0">
                <a:latin typeface="Times New Roman" pitchFamily="18" charset="0"/>
              </a:rPr>
              <a:t>选两个保密的大素数</a:t>
            </a:r>
            <a:r>
              <a:rPr lang="en-US" altLang="zh-CN" sz="2000" i="1" dirty="0" smtClean="0">
                <a:latin typeface="Times New Roman" pitchFamily="18" charset="0"/>
              </a:rPr>
              <a:t>p</a:t>
            </a:r>
            <a:r>
              <a:rPr lang="zh-CN" altLang="en-US" sz="2000" dirty="0" smtClean="0">
                <a:latin typeface="Times New Roman" pitchFamily="18" charset="0"/>
              </a:rPr>
              <a:t>和</a:t>
            </a:r>
            <a:r>
              <a:rPr lang="en-US" altLang="zh-CN" sz="2000" i="1" dirty="0" smtClean="0">
                <a:latin typeface="Times New Roman" pitchFamily="18" charset="0"/>
              </a:rPr>
              <a:t>q</a:t>
            </a:r>
          </a:p>
          <a:p>
            <a:pPr eaLnBrk="1" hangingPunct="1">
              <a:lnSpc>
                <a:spcPct val="150000"/>
              </a:lnSpc>
              <a:buNone/>
            </a:pPr>
            <a:r>
              <a:rPr lang="en-US" altLang="zh-CN" sz="2000" dirty="0" smtClean="0">
                <a:latin typeface="Times New Roman" pitchFamily="18" charset="0"/>
              </a:rPr>
              <a:t>② </a:t>
            </a:r>
            <a:r>
              <a:rPr lang="zh-CN" altLang="en-US" sz="2000" dirty="0" smtClean="0">
                <a:latin typeface="Times New Roman" pitchFamily="18" charset="0"/>
              </a:rPr>
              <a:t>计算</a:t>
            </a:r>
            <a:r>
              <a:rPr lang="en-US" altLang="zh-CN" sz="2000" i="1" dirty="0" smtClean="0">
                <a:latin typeface="Times New Roman" pitchFamily="18" charset="0"/>
              </a:rPr>
              <a:t>n</a:t>
            </a:r>
            <a:r>
              <a:rPr lang="en-US" altLang="zh-CN" sz="2000" dirty="0" smtClean="0">
                <a:latin typeface="Times New Roman" pitchFamily="18" charset="0"/>
              </a:rPr>
              <a:t>=</a:t>
            </a:r>
            <a:r>
              <a:rPr lang="en-US" altLang="zh-CN" sz="2000" i="1" dirty="0" err="1" smtClean="0">
                <a:latin typeface="Times New Roman" pitchFamily="18" charset="0"/>
              </a:rPr>
              <a:t>p</a:t>
            </a:r>
            <a:r>
              <a:rPr lang="en-US" altLang="zh-CN" sz="2000" dirty="0" err="1" smtClean="0">
                <a:latin typeface="Times New Roman" pitchFamily="18" charset="0"/>
              </a:rPr>
              <a:t>×</a:t>
            </a:r>
            <a:r>
              <a:rPr lang="en-US" altLang="zh-CN" sz="2000" i="1" dirty="0" err="1" smtClean="0">
                <a:latin typeface="Times New Roman" pitchFamily="18" charset="0"/>
              </a:rPr>
              <a:t>q</a:t>
            </a:r>
            <a:r>
              <a:rPr lang="zh-CN" altLang="en-US" sz="2000" dirty="0" smtClean="0">
                <a:latin typeface="Times New Roman" pitchFamily="18" charset="0"/>
              </a:rPr>
              <a:t>，</a:t>
            </a:r>
            <a:r>
              <a:rPr lang="zh-CN" altLang="en-US" sz="2000" i="1" dirty="0" smtClean="0">
                <a:latin typeface="Times New Roman" pitchFamily="18" charset="0"/>
                <a:sym typeface="Symbol" pitchFamily="18" charset="2"/>
              </a:rPr>
              <a:t></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dirty="0" smtClean="0">
                <a:latin typeface="Times New Roman" pitchFamily="18" charset="0"/>
              </a:rPr>
              <a:t>)=(</a:t>
            </a:r>
            <a:r>
              <a:rPr lang="en-US" altLang="zh-CN" sz="2000" i="1" dirty="0" smtClean="0">
                <a:latin typeface="Times New Roman" pitchFamily="18" charset="0"/>
              </a:rPr>
              <a:t>p</a:t>
            </a:r>
            <a:r>
              <a:rPr lang="en-US" altLang="zh-CN" sz="2000" dirty="0" smtClean="0">
                <a:latin typeface="Times New Roman" pitchFamily="18" charset="0"/>
              </a:rPr>
              <a:t>-1)(</a:t>
            </a:r>
            <a:r>
              <a:rPr lang="en-US" altLang="zh-CN" sz="2000" i="1" dirty="0" smtClean="0">
                <a:latin typeface="Times New Roman" pitchFamily="18" charset="0"/>
              </a:rPr>
              <a:t>q</a:t>
            </a:r>
            <a:r>
              <a:rPr lang="en-US" altLang="zh-CN" sz="2000" dirty="0" smtClean="0">
                <a:latin typeface="Times New Roman" pitchFamily="18" charset="0"/>
              </a:rPr>
              <a:t>-1)</a:t>
            </a:r>
            <a:r>
              <a:rPr lang="zh-CN" altLang="en-US" sz="2000" dirty="0" smtClean="0">
                <a:latin typeface="Times New Roman" pitchFamily="18" charset="0"/>
              </a:rPr>
              <a:t>，其中</a:t>
            </a:r>
            <a:r>
              <a:rPr lang="zh-CN" altLang="en-US" sz="2000" i="1" dirty="0" smtClean="0">
                <a:latin typeface="Times New Roman" pitchFamily="18" charset="0"/>
                <a:sym typeface="Symbol" pitchFamily="18" charset="2"/>
              </a:rPr>
              <a:t></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dirty="0" smtClean="0">
                <a:latin typeface="Times New Roman" pitchFamily="18" charset="0"/>
              </a:rPr>
              <a:t>)</a:t>
            </a:r>
            <a:r>
              <a:rPr lang="zh-CN" altLang="en-US" sz="2000" dirty="0" smtClean="0">
                <a:latin typeface="Times New Roman" pitchFamily="18" charset="0"/>
              </a:rPr>
              <a:t>是</a:t>
            </a:r>
            <a:r>
              <a:rPr lang="en-US" altLang="zh-CN" sz="2000" i="1" dirty="0" smtClean="0">
                <a:latin typeface="Times New Roman" pitchFamily="18" charset="0"/>
              </a:rPr>
              <a:t>n</a:t>
            </a:r>
            <a:r>
              <a:rPr lang="zh-CN" altLang="en-US" sz="2000" dirty="0" smtClean="0">
                <a:latin typeface="Times New Roman" pitchFamily="18" charset="0"/>
              </a:rPr>
              <a:t>的欧拉函数</a:t>
            </a:r>
            <a:r>
              <a:rPr lang="zh-CN" altLang="en-US" sz="2000" dirty="0" smtClean="0">
                <a:latin typeface="Times New Roman" pitchFamily="18" charset="0"/>
              </a:rPr>
              <a:t>值</a:t>
            </a:r>
            <a:endParaRPr lang="en-US" altLang="zh-CN" sz="2000" dirty="0" smtClean="0">
              <a:latin typeface="Times New Roman" pitchFamily="18" charset="0"/>
            </a:endParaRPr>
          </a:p>
          <a:p>
            <a:pPr eaLnBrk="1" hangingPunct="1">
              <a:lnSpc>
                <a:spcPct val="150000"/>
              </a:lnSpc>
              <a:buNone/>
            </a:pPr>
            <a:r>
              <a:rPr lang="zh-CN" altLang="en-US" sz="2000" dirty="0" smtClean="0">
                <a:latin typeface="Times New Roman" pitchFamily="18" charset="0"/>
              </a:rPr>
              <a:t>③ </a:t>
            </a:r>
            <a:r>
              <a:rPr lang="zh-CN" altLang="en-US" sz="2000" dirty="0" smtClean="0">
                <a:latin typeface="Times New Roman" pitchFamily="18" charset="0"/>
              </a:rPr>
              <a:t>选一整数</a:t>
            </a:r>
            <a:r>
              <a:rPr lang="en-US" altLang="zh-CN" sz="2000" i="1" dirty="0" smtClean="0">
                <a:latin typeface="Times New Roman" pitchFamily="18" charset="0"/>
              </a:rPr>
              <a:t>e</a:t>
            </a:r>
            <a:r>
              <a:rPr lang="zh-CN" altLang="en-US" sz="2000" dirty="0" smtClean="0">
                <a:latin typeface="Times New Roman" pitchFamily="18" charset="0"/>
              </a:rPr>
              <a:t>，满足</a:t>
            </a:r>
            <a:r>
              <a:rPr lang="en-US" altLang="zh-CN" sz="2000" dirty="0" smtClean="0">
                <a:latin typeface="Times New Roman" pitchFamily="18" charset="0"/>
              </a:rPr>
              <a:t>1&lt;</a:t>
            </a:r>
            <a:r>
              <a:rPr lang="en-US" altLang="zh-CN" sz="2000" i="1" dirty="0" smtClean="0">
                <a:latin typeface="Times New Roman" pitchFamily="18" charset="0"/>
              </a:rPr>
              <a:t>e</a:t>
            </a:r>
            <a:r>
              <a:rPr lang="en-US" altLang="zh-CN" sz="2000" dirty="0" smtClean="0">
                <a:latin typeface="Times New Roman" pitchFamily="18" charset="0"/>
              </a:rPr>
              <a:t>&lt; </a:t>
            </a:r>
            <a:r>
              <a:rPr lang="en-US" altLang="zh-CN" sz="2000" i="1" dirty="0" smtClean="0">
                <a:latin typeface="Times New Roman" pitchFamily="18" charset="0"/>
                <a:sym typeface="Symbol" pitchFamily="18" charset="2"/>
              </a:rPr>
              <a:t></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dirty="0" smtClean="0">
                <a:latin typeface="Times New Roman" pitchFamily="18" charset="0"/>
              </a:rPr>
              <a:t>)</a:t>
            </a:r>
            <a:r>
              <a:rPr lang="zh-CN" altLang="en-US" sz="2000" dirty="0" smtClean="0">
                <a:latin typeface="Times New Roman" pitchFamily="18" charset="0"/>
              </a:rPr>
              <a:t>，且</a:t>
            </a:r>
            <a:r>
              <a:rPr lang="en-US" altLang="zh-CN" sz="2000" dirty="0" err="1" smtClean="0">
                <a:latin typeface="Times New Roman" pitchFamily="18" charset="0"/>
              </a:rPr>
              <a:t>gcd</a:t>
            </a:r>
            <a:r>
              <a:rPr lang="en-US" altLang="zh-CN" sz="2000" dirty="0" smtClean="0">
                <a:latin typeface="Times New Roman" pitchFamily="18" charset="0"/>
              </a:rPr>
              <a:t>(</a:t>
            </a:r>
            <a:r>
              <a:rPr lang="en-US" altLang="zh-CN" sz="2000" i="1" dirty="0" smtClean="0">
                <a:latin typeface="Times New Roman" pitchFamily="18" charset="0"/>
                <a:sym typeface="Symbol" pitchFamily="18" charset="2"/>
              </a:rPr>
              <a:t></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dirty="0" smtClean="0">
                <a:latin typeface="Times New Roman" pitchFamily="18" charset="0"/>
              </a:rPr>
              <a:t>),</a:t>
            </a:r>
            <a:r>
              <a:rPr lang="en-US" altLang="zh-CN" sz="2000" i="1" dirty="0" smtClean="0">
                <a:latin typeface="Times New Roman" pitchFamily="18" charset="0"/>
              </a:rPr>
              <a:t>e</a:t>
            </a:r>
            <a:r>
              <a:rPr lang="en-US" altLang="zh-CN" sz="2000" dirty="0" smtClean="0">
                <a:latin typeface="Times New Roman" pitchFamily="18" charset="0"/>
              </a:rPr>
              <a:t>)=</a:t>
            </a:r>
            <a:r>
              <a:rPr lang="en-US" altLang="zh-CN" sz="2000" dirty="0" smtClean="0">
                <a:latin typeface="Times New Roman" pitchFamily="18" charset="0"/>
              </a:rPr>
              <a:t>1</a:t>
            </a:r>
          </a:p>
          <a:p>
            <a:pPr eaLnBrk="1" hangingPunct="1">
              <a:lnSpc>
                <a:spcPct val="150000"/>
              </a:lnSpc>
              <a:buNone/>
            </a:pPr>
            <a:r>
              <a:rPr lang="en-US" altLang="zh-CN" sz="2000" dirty="0" smtClean="0">
                <a:latin typeface="Times New Roman" pitchFamily="18" charset="0"/>
              </a:rPr>
              <a:t>④ </a:t>
            </a:r>
            <a:r>
              <a:rPr lang="zh-CN" altLang="en-US" sz="2000" dirty="0" smtClean="0">
                <a:latin typeface="Times New Roman" pitchFamily="18" charset="0"/>
              </a:rPr>
              <a:t>计算</a:t>
            </a:r>
            <a:r>
              <a:rPr lang="en-US" altLang="zh-CN" sz="2000" i="1" dirty="0" smtClean="0">
                <a:latin typeface="Times New Roman" pitchFamily="18" charset="0"/>
              </a:rPr>
              <a:t>d</a:t>
            </a:r>
            <a:r>
              <a:rPr lang="zh-CN" altLang="en-US" sz="2000" dirty="0" smtClean="0">
                <a:latin typeface="Times New Roman" pitchFamily="18" charset="0"/>
              </a:rPr>
              <a:t>，满足</a:t>
            </a:r>
            <a:r>
              <a:rPr lang="en-US" altLang="zh-CN" sz="2000" i="1" dirty="0" smtClean="0">
                <a:latin typeface="Times New Roman" pitchFamily="18" charset="0"/>
              </a:rPr>
              <a:t>d</a:t>
            </a:r>
            <a:r>
              <a:rPr lang="en-US" altLang="zh-CN" sz="2000" dirty="0" smtClean="0">
                <a:latin typeface="Times New Roman" pitchFamily="18" charset="0"/>
              </a:rPr>
              <a:t>·</a:t>
            </a:r>
            <a:r>
              <a:rPr lang="en-US" altLang="zh-CN" sz="2000" i="1" dirty="0" smtClean="0">
                <a:latin typeface="Times New Roman" pitchFamily="18" charset="0"/>
              </a:rPr>
              <a:t>e</a:t>
            </a:r>
            <a:r>
              <a:rPr lang="en-US" altLang="zh-CN" sz="2000" dirty="0" smtClean="0">
                <a:latin typeface="Times New Roman" pitchFamily="18" charset="0"/>
              </a:rPr>
              <a:t>≡1 mod </a:t>
            </a:r>
            <a:r>
              <a:rPr lang="en-US" altLang="zh-CN" sz="2000" i="1" dirty="0" smtClean="0">
                <a:latin typeface="Times New Roman" pitchFamily="18" charset="0"/>
                <a:sym typeface="Symbol" pitchFamily="18" charset="2"/>
              </a:rPr>
              <a:t></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dirty="0" smtClean="0">
                <a:latin typeface="Times New Roman" pitchFamily="18" charset="0"/>
              </a:rPr>
              <a:t>)</a:t>
            </a:r>
            <a:r>
              <a:rPr lang="zh-CN" altLang="en-US" sz="2000" dirty="0" smtClean="0">
                <a:latin typeface="Times New Roman" pitchFamily="18" charset="0"/>
              </a:rPr>
              <a:t>，即</a:t>
            </a:r>
            <a:r>
              <a:rPr lang="en-US" altLang="zh-CN" sz="2000" i="1" dirty="0" smtClean="0">
                <a:latin typeface="Times New Roman" pitchFamily="18" charset="0"/>
              </a:rPr>
              <a:t>d</a:t>
            </a:r>
            <a:r>
              <a:rPr lang="zh-CN" altLang="en-US" sz="2000" dirty="0" smtClean="0">
                <a:latin typeface="Times New Roman" pitchFamily="18" charset="0"/>
              </a:rPr>
              <a:t>是</a:t>
            </a:r>
            <a:r>
              <a:rPr lang="en-US" altLang="zh-CN" sz="2000" i="1" dirty="0" smtClean="0">
                <a:latin typeface="Times New Roman" pitchFamily="18" charset="0"/>
              </a:rPr>
              <a:t>e</a:t>
            </a:r>
            <a:r>
              <a:rPr lang="zh-CN" altLang="en-US" sz="2000" dirty="0" smtClean="0">
                <a:latin typeface="Times New Roman" pitchFamily="18" charset="0"/>
              </a:rPr>
              <a:t>在模</a:t>
            </a:r>
            <a:r>
              <a:rPr lang="zh-CN" altLang="en-US" sz="2000" i="1" dirty="0" smtClean="0">
                <a:latin typeface="Times New Roman" pitchFamily="18" charset="0"/>
                <a:sym typeface="Symbol" pitchFamily="18" charset="2"/>
              </a:rPr>
              <a:t></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dirty="0" smtClean="0">
                <a:latin typeface="Times New Roman" pitchFamily="18" charset="0"/>
              </a:rPr>
              <a:t>)</a:t>
            </a:r>
            <a:r>
              <a:rPr lang="zh-CN" altLang="en-US" sz="2000" dirty="0" smtClean="0">
                <a:latin typeface="Times New Roman" pitchFamily="18" charset="0"/>
              </a:rPr>
              <a:t>下的乘法逆元，因</a:t>
            </a:r>
            <a:r>
              <a:rPr lang="en-US" altLang="zh-CN" sz="2000" i="1" dirty="0" smtClean="0">
                <a:latin typeface="Times New Roman" pitchFamily="18" charset="0"/>
              </a:rPr>
              <a:t>e</a:t>
            </a:r>
            <a:r>
              <a:rPr lang="zh-CN" altLang="en-US" sz="2000" dirty="0" smtClean="0">
                <a:latin typeface="Times New Roman" pitchFamily="18" charset="0"/>
              </a:rPr>
              <a:t>与</a:t>
            </a:r>
            <a:r>
              <a:rPr lang="zh-CN" altLang="en-US" sz="2000" i="1" dirty="0" smtClean="0">
                <a:latin typeface="Times New Roman" pitchFamily="18" charset="0"/>
                <a:sym typeface="Symbol" pitchFamily="18" charset="2"/>
              </a:rPr>
              <a:t></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dirty="0" smtClean="0">
                <a:latin typeface="Times New Roman" pitchFamily="18" charset="0"/>
              </a:rPr>
              <a:t>)</a:t>
            </a:r>
            <a:r>
              <a:rPr lang="zh-CN" altLang="en-US" sz="2000" dirty="0" smtClean="0">
                <a:latin typeface="Times New Roman" pitchFamily="18" charset="0"/>
              </a:rPr>
              <a:t>互素，模</a:t>
            </a:r>
            <a:r>
              <a:rPr lang="zh-CN" altLang="en-US" sz="2000" i="1" dirty="0" smtClean="0">
                <a:latin typeface="Times New Roman" pitchFamily="18" charset="0"/>
                <a:sym typeface="Symbol" pitchFamily="18" charset="2"/>
              </a:rPr>
              <a:t></a:t>
            </a:r>
            <a:r>
              <a:rPr lang="en-US" altLang="zh-CN" sz="2000" dirty="0" smtClean="0">
                <a:latin typeface="Times New Roman" pitchFamily="18" charset="0"/>
              </a:rPr>
              <a:t>(</a:t>
            </a:r>
            <a:r>
              <a:rPr lang="en-US" altLang="zh-CN" sz="2000" i="1" dirty="0" smtClean="0">
                <a:latin typeface="Times New Roman" pitchFamily="18" charset="0"/>
              </a:rPr>
              <a:t>n</a:t>
            </a:r>
            <a:r>
              <a:rPr lang="en-US" altLang="zh-CN" sz="2000" dirty="0" smtClean="0">
                <a:latin typeface="Times New Roman" pitchFamily="18" charset="0"/>
              </a:rPr>
              <a:t>)</a:t>
            </a:r>
            <a:r>
              <a:rPr lang="zh-CN" altLang="en-US" sz="2000" dirty="0" smtClean="0">
                <a:latin typeface="Times New Roman" pitchFamily="18" charset="0"/>
              </a:rPr>
              <a:t>的乘法逆元一定</a:t>
            </a:r>
            <a:r>
              <a:rPr lang="zh-CN" altLang="en-US" sz="2000" dirty="0" smtClean="0">
                <a:latin typeface="Times New Roman" pitchFamily="18" charset="0"/>
              </a:rPr>
              <a:t>存在</a:t>
            </a:r>
            <a:endParaRPr lang="en-US" altLang="zh-CN" sz="2000" dirty="0" smtClean="0">
              <a:latin typeface="Times New Roman" pitchFamily="18" charset="0"/>
            </a:endParaRPr>
          </a:p>
          <a:p>
            <a:pPr eaLnBrk="1" hangingPunct="1">
              <a:lnSpc>
                <a:spcPct val="150000"/>
              </a:lnSpc>
              <a:buNone/>
            </a:pPr>
            <a:r>
              <a:rPr lang="zh-CN" altLang="en-US" sz="2000" dirty="0" smtClean="0">
                <a:latin typeface="Times New Roman" pitchFamily="18" charset="0"/>
              </a:rPr>
              <a:t>⑤ </a:t>
            </a:r>
            <a:r>
              <a:rPr lang="zh-CN" altLang="en-US" sz="2000" dirty="0" smtClean="0">
                <a:latin typeface="Times New Roman" pitchFamily="18" charset="0"/>
              </a:rPr>
              <a:t>以</a:t>
            </a:r>
            <a:r>
              <a:rPr lang="en-US" altLang="zh-CN" sz="2000" dirty="0" smtClean="0">
                <a:latin typeface="Times New Roman" pitchFamily="18" charset="0"/>
              </a:rPr>
              <a:t>{</a:t>
            </a:r>
            <a:r>
              <a:rPr lang="en-US" altLang="zh-CN" sz="2000" i="1" dirty="0" err="1" smtClean="0">
                <a:latin typeface="Times New Roman" pitchFamily="18" charset="0"/>
              </a:rPr>
              <a:t>e</a:t>
            </a:r>
            <a:r>
              <a:rPr lang="en-US" altLang="zh-CN" sz="2000" dirty="0" err="1" smtClean="0">
                <a:latin typeface="Times New Roman" pitchFamily="18" charset="0"/>
              </a:rPr>
              <a:t>,</a:t>
            </a:r>
            <a:r>
              <a:rPr lang="en-US" altLang="zh-CN" sz="2000" i="1" dirty="0" err="1" smtClean="0">
                <a:latin typeface="Times New Roman" pitchFamily="18" charset="0"/>
              </a:rPr>
              <a:t>n</a:t>
            </a:r>
            <a:r>
              <a:rPr lang="en-US" altLang="zh-CN" sz="2000" dirty="0" smtClean="0">
                <a:latin typeface="Times New Roman" pitchFamily="18" charset="0"/>
              </a:rPr>
              <a:t>}</a:t>
            </a:r>
            <a:r>
              <a:rPr lang="zh-CN" altLang="en-US" sz="2000" dirty="0" smtClean="0">
                <a:latin typeface="Times New Roman" pitchFamily="18" charset="0"/>
              </a:rPr>
              <a:t>为公开钥</a:t>
            </a:r>
            <a:r>
              <a:rPr lang="en-US" altLang="zh-CN" sz="2000" dirty="0" smtClean="0">
                <a:latin typeface="Times New Roman" pitchFamily="18" charset="0"/>
              </a:rPr>
              <a:t>,{</a:t>
            </a:r>
            <a:r>
              <a:rPr lang="en-US" altLang="zh-CN" sz="2000" i="1" dirty="0" err="1" smtClean="0">
                <a:latin typeface="Times New Roman" pitchFamily="18" charset="0"/>
              </a:rPr>
              <a:t>d</a:t>
            </a:r>
            <a:r>
              <a:rPr lang="en-US" altLang="zh-CN" sz="2000" dirty="0" err="1" smtClean="0">
                <a:latin typeface="Times New Roman" pitchFamily="18" charset="0"/>
              </a:rPr>
              <a:t>,</a:t>
            </a:r>
            <a:r>
              <a:rPr lang="en-US" altLang="zh-CN" sz="2000" i="1" dirty="0" err="1" smtClean="0">
                <a:latin typeface="Times New Roman" pitchFamily="18" charset="0"/>
              </a:rPr>
              <a:t>p</a:t>
            </a:r>
            <a:r>
              <a:rPr lang="en-US" altLang="zh-CN" sz="2000" dirty="0" err="1" smtClean="0">
                <a:latin typeface="Times New Roman" pitchFamily="18" charset="0"/>
              </a:rPr>
              <a:t>,</a:t>
            </a:r>
            <a:r>
              <a:rPr lang="en-US" altLang="zh-CN" sz="2000" i="1" dirty="0" err="1" smtClean="0">
                <a:latin typeface="Times New Roman" pitchFamily="18" charset="0"/>
              </a:rPr>
              <a:t>q</a:t>
            </a:r>
            <a:r>
              <a:rPr lang="en-US" altLang="zh-CN" sz="2000" dirty="0" smtClean="0">
                <a:latin typeface="Times New Roman" pitchFamily="18" charset="0"/>
              </a:rPr>
              <a:t>}</a:t>
            </a:r>
            <a:r>
              <a:rPr lang="zh-CN" altLang="en-US" sz="2000" dirty="0" smtClean="0">
                <a:latin typeface="Times New Roman" pitchFamily="18" charset="0"/>
              </a:rPr>
              <a:t>为秘</a:t>
            </a:r>
            <a:r>
              <a:rPr lang="zh-CN" altLang="en-US" sz="2000" dirty="0" smtClean="0">
                <a:latin typeface="Times New Roman" pitchFamily="18" charset="0"/>
              </a:rPr>
              <a:t>密钥</a:t>
            </a:r>
            <a:endParaRPr lang="en-US" altLang="zh-CN" sz="2000" dirty="0" smtClean="0">
              <a:latin typeface="Times New Roman" pitchFamily="18" charset="0"/>
            </a:endParaRPr>
          </a:p>
          <a:p>
            <a:pPr eaLnBrk="1" hangingPunct="1">
              <a:lnSpc>
                <a:spcPct val="150000"/>
              </a:lnSpc>
              <a:buNone/>
            </a:pPr>
            <a:r>
              <a:rPr lang="en-US" altLang="zh-CN" sz="2000" dirty="0" smtClean="0">
                <a:latin typeface="Times New Roman" pitchFamily="18" charset="0"/>
              </a:rPr>
              <a:t>	</a:t>
            </a:r>
            <a:r>
              <a:rPr lang="zh-CN" altLang="en-US" sz="2000" dirty="0" smtClean="0">
                <a:latin typeface="Times New Roman" pitchFamily="18" charset="0"/>
              </a:rPr>
              <a:t>秘</a:t>
            </a:r>
            <a:r>
              <a:rPr lang="zh-CN" altLang="en-US" sz="2000" dirty="0" smtClean="0">
                <a:latin typeface="Times New Roman" pitchFamily="18" charset="0"/>
              </a:rPr>
              <a:t>密钥也可记为</a:t>
            </a:r>
            <a:r>
              <a:rPr lang="en-US" altLang="zh-CN" sz="2000" i="1" dirty="0" smtClean="0">
                <a:latin typeface="Times New Roman" pitchFamily="18" charset="0"/>
              </a:rPr>
              <a:t>d</a:t>
            </a:r>
            <a:r>
              <a:rPr lang="zh-CN" altLang="en-US" sz="2000" dirty="0" smtClean="0">
                <a:latin typeface="Times New Roman" pitchFamily="18" charset="0"/>
              </a:rPr>
              <a:t>，或</a:t>
            </a:r>
            <a:r>
              <a:rPr lang="en-US" altLang="zh-CN" sz="2000" dirty="0" smtClean="0">
                <a:latin typeface="Times New Roman" pitchFamily="18" charset="0"/>
              </a:rPr>
              <a:t>{</a:t>
            </a:r>
            <a:r>
              <a:rPr lang="en-US" altLang="zh-CN" sz="2000" i="1" dirty="0" smtClean="0">
                <a:latin typeface="Times New Roman" pitchFamily="18" charset="0"/>
              </a:rPr>
              <a:t>d</a:t>
            </a:r>
            <a:r>
              <a:rPr lang="en-US" altLang="zh-CN" sz="2000" dirty="0" smtClean="0">
                <a:latin typeface="Times New Roman" pitchFamily="18" charset="0"/>
              </a:rPr>
              <a:t>, </a:t>
            </a:r>
            <a:r>
              <a:rPr lang="en-US" altLang="zh-CN" sz="2000" i="1" dirty="0" smtClean="0">
                <a:latin typeface="Times New Roman" pitchFamily="18" charset="0"/>
              </a:rPr>
              <a:t>n</a:t>
            </a:r>
            <a:r>
              <a:rPr lang="en-US" altLang="zh-CN" sz="2000" dirty="0" smtClean="0">
                <a:latin typeface="Times New Roman" pitchFamily="18" charset="0"/>
              </a:rPr>
              <a:t>}</a:t>
            </a:r>
            <a:r>
              <a:rPr lang="zh-CN" altLang="en-US" sz="2000" dirty="0" smtClean="0">
                <a:latin typeface="Times New Roman" pitchFamily="18" charset="0"/>
              </a:rPr>
              <a:t>，如果是系统负责产生密钥，则用户可能不知道</a:t>
            </a:r>
            <a:r>
              <a:rPr lang="en-US" altLang="zh-CN" sz="2000" i="1" dirty="0" err="1" smtClean="0">
                <a:latin typeface="Times New Roman" pitchFamily="18" charset="0"/>
              </a:rPr>
              <a:t>p</a:t>
            </a:r>
            <a:r>
              <a:rPr lang="en-US" altLang="zh-CN" sz="2000" dirty="0" err="1" smtClean="0">
                <a:latin typeface="Times New Roman" pitchFamily="18" charset="0"/>
              </a:rPr>
              <a:t>,</a:t>
            </a:r>
            <a:r>
              <a:rPr lang="en-US" altLang="zh-CN" sz="2000" i="1" dirty="0" err="1" smtClean="0">
                <a:latin typeface="Times New Roman" pitchFamily="18" charset="0"/>
              </a:rPr>
              <a:t>q</a:t>
            </a:r>
            <a:endParaRPr lang="en-US" altLang="zh-CN" sz="2000" i="1" dirty="0" smtClean="0">
              <a:latin typeface="Times New Roman" pitchFamily="18" charset="0"/>
            </a:endParaRPr>
          </a:p>
        </p:txBody>
      </p:sp>
      <p:sp>
        <p:nvSpPr>
          <p:cNvPr id="10244" name="灯片编号占位符 3"/>
          <p:cNvSpPr>
            <a:spLocks noGrp="1" noChangeArrowheads="1"/>
          </p:cNvSpPr>
          <p:nvPr>
            <p:ph type="sldNum" sz="quarter" idx="12"/>
          </p:nvPr>
        </p:nvSpPr>
        <p:spPr>
          <a:xfrm>
            <a:off x="9855200" y="6477000"/>
            <a:ext cx="1727200" cy="304800"/>
          </a:xfrm>
          <a:noFill/>
        </p:spPr>
        <p:txBody>
          <a:bodyPr/>
          <a:lstStyle/>
          <a:p>
            <a:fld id="{02C6A488-AE3B-4EC9-9F47-00012BCDC787}" type="slidenum">
              <a:rPr lang="en-US" altLang="zh-CN" smtClean="0"/>
              <a:pPr/>
              <a:t>55</a:t>
            </a:fld>
            <a:endParaRPr lang="en-US" altLang="zh-CN" dirty="0"/>
          </a:p>
        </p:txBody>
      </p:sp>
      <p:sp>
        <p:nvSpPr>
          <p:cNvPr id="7" name="标题 1">
            <a:extLst>
              <a:ext uri="{FF2B5EF4-FFF2-40B4-BE49-F238E27FC236}">
                <a16:creationId xmlns="" xmlns:a16="http://schemas.microsoft.com/office/drawing/2014/main" id="{632A458A-C3F0-4C4F-A670-F922DBB52F88}"/>
              </a:ext>
            </a:extLst>
          </p:cNvPr>
          <p:cNvSpPr>
            <a:spLocks noGrp="1"/>
          </p:cNvSpPr>
          <p:nvPr>
            <p:ph type="title"/>
          </p:nvPr>
        </p:nvSpPr>
        <p:spPr>
          <a:xfrm>
            <a:off x="609600" y="277819"/>
            <a:ext cx="10972800" cy="1139825"/>
          </a:xfrm>
        </p:spPr>
        <p:txBody>
          <a:bodyPr/>
          <a:lstStyle/>
          <a:p>
            <a:r>
              <a:rPr lang="en-US" altLang="zh-CN" sz="4400" b="1" dirty="0"/>
              <a:t>5.7.1 </a:t>
            </a:r>
            <a:r>
              <a:rPr lang="zh-CN" altLang="en-US" sz="4400" b="1" dirty="0" smtClean="0"/>
              <a:t>基于因式分解的密码</a:t>
            </a:r>
            <a:endParaRPr lang="zh-CN" altLang="en-US" sz="4400"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p:cNvSpPr>
            <a:spLocks noGrp="1" noChangeArrowheads="1"/>
          </p:cNvSpPr>
          <p:nvPr>
            <p:ph idx="1"/>
          </p:nvPr>
        </p:nvSpPr>
        <p:spPr>
          <a:xfrm>
            <a:off x="666712" y="1000108"/>
            <a:ext cx="10930014" cy="5143536"/>
          </a:xfrm>
        </p:spPr>
        <p:txBody>
          <a:bodyPr/>
          <a:lstStyle/>
          <a:p>
            <a:pPr eaLnBrk="1" hangingPunct="1">
              <a:lnSpc>
                <a:spcPct val="150000"/>
              </a:lnSpc>
            </a:pPr>
            <a:r>
              <a:rPr lang="en-US" altLang="zh-CN" sz="2400" dirty="0" smtClean="0">
                <a:solidFill>
                  <a:srgbClr val="FF0000"/>
                </a:solidFill>
                <a:latin typeface="Times New Roman" pitchFamily="18" charset="0"/>
              </a:rPr>
              <a:t>2</a:t>
            </a:r>
            <a:r>
              <a:rPr lang="zh-CN" altLang="en-US" sz="2400" dirty="0" smtClean="0">
                <a:solidFill>
                  <a:srgbClr val="FF0000"/>
                </a:solidFill>
                <a:latin typeface="Times New Roman" pitchFamily="18" charset="0"/>
              </a:rPr>
              <a:t>．加密</a:t>
            </a:r>
          </a:p>
          <a:p>
            <a:pPr lvl="1" eaLnBrk="1" hangingPunct="1">
              <a:lnSpc>
                <a:spcPct val="150000"/>
              </a:lnSpc>
            </a:pPr>
            <a:r>
              <a:rPr lang="zh-CN" altLang="en-US" sz="2000" dirty="0" smtClean="0">
                <a:latin typeface="Times New Roman" pitchFamily="18" charset="0"/>
              </a:rPr>
              <a:t>加密时</a:t>
            </a:r>
            <a:r>
              <a:rPr lang="zh-CN" altLang="en-US" sz="2000" dirty="0" smtClean="0">
                <a:solidFill>
                  <a:srgbClr val="0000FF"/>
                </a:solidFill>
                <a:latin typeface="Times New Roman" pitchFamily="18" charset="0"/>
              </a:rPr>
              <a:t>首先将明文比特串分组</a:t>
            </a:r>
            <a:r>
              <a:rPr lang="zh-CN" altLang="en-US" sz="2000" dirty="0" smtClean="0">
                <a:latin typeface="Times New Roman" pitchFamily="18" charset="0"/>
              </a:rPr>
              <a:t>，使得每个分组对应的十进制数小于</a:t>
            </a:r>
            <a:r>
              <a:rPr lang="en-US" altLang="zh-CN" sz="2000" i="1" dirty="0" smtClean="0">
                <a:latin typeface="Times New Roman" pitchFamily="18" charset="0"/>
              </a:rPr>
              <a:t>n</a:t>
            </a:r>
            <a:r>
              <a:rPr lang="zh-CN" altLang="en-US" sz="2000" dirty="0" smtClean="0">
                <a:latin typeface="Times New Roman" pitchFamily="18" charset="0"/>
              </a:rPr>
              <a:t>，即分组长度小于</a:t>
            </a:r>
            <a:r>
              <a:rPr lang="en-US" altLang="zh-CN" sz="2000" dirty="0" smtClean="0">
                <a:latin typeface="Times New Roman" pitchFamily="18" charset="0"/>
              </a:rPr>
              <a:t>log</a:t>
            </a:r>
            <a:r>
              <a:rPr lang="en-US" altLang="zh-CN" sz="2000" baseline="-25000" dirty="0" smtClean="0">
                <a:latin typeface="Times New Roman" pitchFamily="18" charset="0"/>
              </a:rPr>
              <a:t>2</a:t>
            </a:r>
            <a:r>
              <a:rPr lang="en-US" altLang="zh-CN" sz="2000" i="1" dirty="0" smtClean="0">
                <a:latin typeface="Times New Roman" pitchFamily="18" charset="0"/>
              </a:rPr>
              <a:t>n</a:t>
            </a:r>
            <a:r>
              <a:rPr lang="zh-CN" altLang="en-US" sz="2000" dirty="0" smtClean="0">
                <a:latin typeface="Times New Roman" pitchFamily="18" charset="0"/>
              </a:rPr>
              <a:t>。</a:t>
            </a:r>
          </a:p>
          <a:p>
            <a:pPr lvl="1" eaLnBrk="1" hangingPunct="1">
              <a:lnSpc>
                <a:spcPct val="150000"/>
              </a:lnSpc>
            </a:pPr>
            <a:r>
              <a:rPr lang="zh-CN" altLang="en-US" sz="2000" dirty="0" smtClean="0">
                <a:latin typeface="Times New Roman" pitchFamily="18" charset="0"/>
              </a:rPr>
              <a:t>然后对每个明文分组</a:t>
            </a:r>
            <a:r>
              <a:rPr lang="en-US" altLang="zh-CN" sz="2000" i="1" dirty="0" smtClean="0">
                <a:latin typeface="Times New Roman" pitchFamily="18" charset="0"/>
              </a:rPr>
              <a:t>m</a:t>
            </a:r>
            <a:r>
              <a:rPr lang="zh-CN" altLang="en-US" sz="2000" dirty="0" smtClean="0">
                <a:latin typeface="Times New Roman" pitchFamily="18" charset="0"/>
              </a:rPr>
              <a:t>，作加密运算： </a:t>
            </a:r>
            <a:endParaRPr lang="zh-CN" altLang="en-US" sz="2000" i="1" dirty="0" smtClean="0">
              <a:latin typeface="Times New Roman" pitchFamily="18" charset="0"/>
            </a:endParaRPr>
          </a:p>
          <a:p>
            <a:pPr lvl="1" eaLnBrk="1" hangingPunct="1">
              <a:lnSpc>
                <a:spcPct val="150000"/>
              </a:lnSpc>
              <a:buFont typeface="Wingdings" pitchFamily="2" charset="2"/>
              <a:buNone/>
            </a:pPr>
            <a:r>
              <a:rPr lang="zh-CN" altLang="en-US" i="1" dirty="0" smtClean="0">
                <a:latin typeface="Times New Roman" pitchFamily="18" charset="0"/>
              </a:rPr>
              <a:t>                          </a:t>
            </a:r>
            <a:r>
              <a:rPr lang="en-US" altLang="zh-CN" i="1" dirty="0" err="1" smtClean="0">
                <a:latin typeface="Times New Roman" pitchFamily="18" charset="0"/>
              </a:rPr>
              <a:t>c</a:t>
            </a:r>
            <a:r>
              <a:rPr lang="en-US" altLang="zh-CN" dirty="0" err="1" smtClean="0">
                <a:latin typeface="Times New Roman" pitchFamily="18" charset="0"/>
              </a:rPr>
              <a:t>≡</a:t>
            </a:r>
            <a:r>
              <a:rPr lang="en-US" altLang="zh-CN" i="1" dirty="0" err="1" smtClean="0">
                <a:latin typeface="Times New Roman" pitchFamily="18" charset="0"/>
              </a:rPr>
              <a:t>m</a:t>
            </a:r>
            <a:r>
              <a:rPr lang="en-US" altLang="zh-CN" i="1" baseline="30000" dirty="0" err="1" smtClean="0">
                <a:latin typeface="Times New Roman" pitchFamily="18" charset="0"/>
              </a:rPr>
              <a:t>e</a:t>
            </a:r>
            <a:r>
              <a:rPr lang="en-US" altLang="zh-CN" dirty="0" smtClean="0">
                <a:latin typeface="Times New Roman" pitchFamily="18" charset="0"/>
              </a:rPr>
              <a:t> mod </a:t>
            </a:r>
            <a:r>
              <a:rPr lang="en-US" altLang="zh-CN" i="1" dirty="0" smtClean="0">
                <a:latin typeface="Times New Roman" pitchFamily="18" charset="0"/>
              </a:rPr>
              <a:t>n</a:t>
            </a:r>
            <a:endParaRPr lang="en-US" altLang="zh-CN" dirty="0" smtClean="0">
              <a:latin typeface="Times New Roman" pitchFamily="18" charset="0"/>
            </a:endParaRPr>
          </a:p>
          <a:p>
            <a:pPr eaLnBrk="1" hangingPunct="1">
              <a:lnSpc>
                <a:spcPct val="150000"/>
              </a:lnSpc>
            </a:pPr>
            <a:r>
              <a:rPr lang="en-US" altLang="zh-CN" sz="2400" dirty="0" smtClean="0">
                <a:solidFill>
                  <a:srgbClr val="FF0000"/>
                </a:solidFill>
                <a:latin typeface="Times New Roman" pitchFamily="18" charset="0"/>
              </a:rPr>
              <a:t>3</a:t>
            </a:r>
            <a:r>
              <a:rPr lang="zh-CN" altLang="en-US" sz="2400" dirty="0" smtClean="0">
                <a:solidFill>
                  <a:srgbClr val="FF0000"/>
                </a:solidFill>
                <a:latin typeface="Times New Roman" pitchFamily="18" charset="0"/>
              </a:rPr>
              <a:t>．解密</a:t>
            </a:r>
          </a:p>
          <a:p>
            <a:pPr lvl="1" eaLnBrk="1" hangingPunct="1">
              <a:lnSpc>
                <a:spcPct val="150000"/>
              </a:lnSpc>
            </a:pPr>
            <a:r>
              <a:rPr lang="zh-CN" altLang="en-US" sz="2000" dirty="0" smtClean="0">
                <a:latin typeface="Times New Roman" pitchFamily="18" charset="0"/>
              </a:rPr>
              <a:t>对密文分组的解密运算为：</a:t>
            </a:r>
          </a:p>
          <a:p>
            <a:pPr lvl="1" eaLnBrk="1" hangingPunct="1">
              <a:lnSpc>
                <a:spcPct val="150000"/>
              </a:lnSpc>
              <a:buFont typeface="Wingdings" pitchFamily="2" charset="2"/>
              <a:buNone/>
            </a:pPr>
            <a:r>
              <a:rPr lang="zh-CN" altLang="en-US" i="1" dirty="0" smtClean="0">
                <a:latin typeface="Times New Roman" pitchFamily="18" charset="0"/>
              </a:rPr>
              <a:t>                          </a:t>
            </a:r>
            <a:r>
              <a:rPr lang="en-US" altLang="zh-CN" i="1" dirty="0" err="1" smtClean="0">
                <a:latin typeface="Times New Roman" pitchFamily="18" charset="0"/>
              </a:rPr>
              <a:t>m</a:t>
            </a:r>
            <a:r>
              <a:rPr lang="en-US" altLang="zh-CN" dirty="0" err="1" smtClean="0">
                <a:latin typeface="Times New Roman" pitchFamily="18" charset="0"/>
              </a:rPr>
              <a:t>≡</a:t>
            </a:r>
            <a:r>
              <a:rPr lang="en-US" altLang="zh-CN" i="1" dirty="0" err="1" smtClean="0">
                <a:latin typeface="Times New Roman" pitchFamily="18" charset="0"/>
              </a:rPr>
              <a:t>c</a:t>
            </a:r>
            <a:r>
              <a:rPr lang="en-US" altLang="zh-CN" i="1" baseline="30000" dirty="0" err="1" smtClean="0">
                <a:latin typeface="Times New Roman" pitchFamily="18" charset="0"/>
              </a:rPr>
              <a:t>d</a:t>
            </a:r>
            <a:r>
              <a:rPr lang="en-US" altLang="zh-CN" dirty="0" smtClean="0">
                <a:latin typeface="Times New Roman" pitchFamily="18" charset="0"/>
              </a:rPr>
              <a:t> mod </a:t>
            </a:r>
            <a:r>
              <a:rPr lang="en-US" altLang="zh-CN" i="1" dirty="0" smtClean="0">
                <a:latin typeface="Times New Roman" pitchFamily="18" charset="0"/>
              </a:rPr>
              <a:t>n</a:t>
            </a:r>
          </a:p>
          <a:p>
            <a:pPr eaLnBrk="1" hangingPunct="1">
              <a:lnSpc>
                <a:spcPct val="150000"/>
              </a:lnSpc>
            </a:pPr>
            <a:r>
              <a:rPr lang="en-US" altLang="zh-CN" sz="2000" dirty="0" smtClean="0">
                <a:latin typeface="Times New Roman" pitchFamily="18" charset="0"/>
              </a:rPr>
              <a:t>RSA</a:t>
            </a:r>
            <a:r>
              <a:rPr lang="zh-CN" altLang="en-US" sz="2000" dirty="0" smtClean="0">
                <a:latin typeface="Times New Roman" pitchFamily="18" charset="0"/>
              </a:rPr>
              <a:t>的模很长，如模</a:t>
            </a:r>
            <a:r>
              <a:rPr lang="en-US" altLang="zh-CN" sz="2000" dirty="0" smtClean="0">
                <a:latin typeface="Times New Roman" pitchFamily="18" charset="0"/>
              </a:rPr>
              <a:t>n</a:t>
            </a:r>
            <a:r>
              <a:rPr lang="zh-CN" altLang="en-US" sz="2000" dirty="0" smtClean="0">
                <a:latin typeface="Times New Roman" pitchFamily="18" charset="0"/>
              </a:rPr>
              <a:t>为</a:t>
            </a:r>
            <a:r>
              <a:rPr lang="en-US" altLang="zh-CN" sz="2000" dirty="0" smtClean="0">
                <a:latin typeface="Times New Roman" pitchFamily="18" charset="0"/>
              </a:rPr>
              <a:t>1024</a:t>
            </a:r>
            <a:r>
              <a:rPr lang="zh-CN" altLang="en-US" sz="2000" dirty="0" smtClean="0">
                <a:latin typeface="Times New Roman" pitchFamily="18" charset="0"/>
              </a:rPr>
              <a:t>比特的</a:t>
            </a:r>
            <a:r>
              <a:rPr lang="en-US" altLang="zh-CN" sz="2000" dirty="0" smtClean="0">
                <a:latin typeface="Times New Roman" pitchFamily="18" charset="0"/>
              </a:rPr>
              <a:t>RSA</a:t>
            </a:r>
            <a:r>
              <a:rPr lang="zh-CN" altLang="en-US" sz="2000" dirty="0" smtClean="0">
                <a:latin typeface="Times New Roman" pitchFamily="18" charset="0"/>
              </a:rPr>
              <a:t>一次加密约</a:t>
            </a:r>
            <a:r>
              <a:rPr lang="en-US" altLang="zh-CN" sz="2000" dirty="0" smtClean="0">
                <a:latin typeface="Times New Roman" pitchFamily="18" charset="0"/>
              </a:rPr>
              <a:t>1024</a:t>
            </a:r>
            <a:r>
              <a:rPr lang="zh-CN" altLang="en-US" sz="2000" dirty="0" smtClean="0">
                <a:latin typeface="Times New Roman" pitchFamily="18" charset="0"/>
              </a:rPr>
              <a:t>比特明文，相当于</a:t>
            </a:r>
            <a:r>
              <a:rPr lang="en-US" altLang="zh-CN" sz="2000" dirty="0" smtClean="0">
                <a:latin typeface="Times New Roman" pitchFamily="18" charset="0"/>
              </a:rPr>
              <a:t>16</a:t>
            </a:r>
            <a:r>
              <a:rPr lang="zh-CN" altLang="en-US" sz="2000" dirty="0" smtClean="0">
                <a:latin typeface="Times New Roman" pitchFamily="18" charset="0"/>
              </a:rPr>
              <a:t>次</a:t>
            </a:r>
            <a:r>
              <a:rPr lang="en-US" altLang="zh-CN" sz="2000" dirty="0" smtClean="0">
                <a:latin typeface="Times New Roman" pitchFamily="18" charset="0"/>
              </a:rPr>
              <a:t>DES</a:t>
            </a:r>
            <a:r>
              <a:rPr lang="zh-CN" altLang="en-US" sz="2000" dirty="0" smtClean="0">
                <a:latin typeface="Times New Roman" pitchFamily="18" charset="0"/>
              </a:rPr>
              <a:t>加密，</a:t>
            </a:r>
            <a:r>
              <a:rPr lang="zh-CN" altLang="en-US" sz="2000" dirty="0" smtClean="0">
                <a:solidFill>
                  <a:srgbClr val="FF0000"/>
                </a:solidFill>
                <a:latin typeface="Times New Roman" pitchFamily="18" charset="0"/>
              </a:rPr>
              <a:t>但一次</a:t>
            </a:r>
            <a:r>
              <a:rPr lang="en-US" altLang="zh-CN" sz="2000" dirty="0" smtClean="0">
                <a:solidFill>
                  <a:srgbClr val="FF0000"/>
                </a:solidFill>
                <a:latin typeface="Times New Roman" pitchFamily="18" charset="0"/>
              </a:rPr>
              <a:t>RSA</a:t>
            </a:r>
            <a:r>
              <a:rPr lang="zh-CN" altLang="en-US" sz="2000" dirty="0" smtClean="0">
                <a:solidFill>
                  <a:srgbClr val="FF0000"/>
                </a:solidFill>
                <a:latin typeface="Times New Roman" pitchFamily="18" charset="0"/>
              </a:rPr>
              <a:t>比</a:t>
            </a:r>
            <a:r>
              <a:rPr lang="en-US" altLang="zh-CN" sz="2000" dirty="0" smtClean="0">
                <a:solidFill>
                  <a:srgbClr val="FF0000"/>
                </a:solidFill>
                <a:latin typeface="Times New Roman" pitchFamily="18" charset="0"/>
              </a:rPr>
              <a:t>16</a:t>
            </a:r>
            <a:r>
              <a:rPr lang="zh-CN" altLang="en-US" sz="2000" dirty="0" smtClean="0">
                <a:solidFill>
                  <a:srgbClr val="FF0000"/>
                </a:solidFill>
                <a:latin typeface="Times New Roman" pitchFamily="18" charset="0"/>
              </a:rPr>
              <a:t>次</a:t>
            </a:r>
            <a:r>
              <a:rPr lang="en-US" altLang="zh-CN" sz="2000" dirty="0" smtClean="0">
                <a:solidFill>
                  <a:srgbClr val="FF0000"/>
                </a:solidFill>
                <a:latin typeface="Times New Roman" pitchFamily="18" charset="0"/>
              </a:rPr>
              <a:t>DES</a:t>
            </a:r>
            <a:r>
              <a:rPr lang="zh-CN" altLang="en-US" sz="2000" dirty="0" smtClean="0">
                <a:solidFill>
                  <a:srgbClr val="FF0000"/>
                </a:solidFill>
                <a:latin typeface="Times New Roman" pitchFamily="18" charset="0"/>
              </a:rPr>
              <a:t>要慢很多，不在一个数量级上，所以公钥密码算法不适合加密长消息。</a:t>
            </a:r>
            <a:endParaRPr lang="en-US" altLang="zh-CN" sz="2000" i="1" dirty="0" smtClean="0">
              <a:latin typeface="Times New Roman" pitchFamily="18" charset="0"/>
            </a:endParaRPr>
          </a:p>
        </p:txBody>
      </p:sp>
      <p:sp>
        <p:nvSpPr>
          <p:cNvPr id="11268" name="灯片编号占位符 3"/>
          <p:cNvSpPr>
            <a:spLocks noGrp="1" noChangeArrowheads="1"/>
          </p:cNvSpPr>
          <p:nvPr>
            <p:ph type="sldNum" sz="quarter" idx="12"/>
          </p:nvPr>
        </p:nvSpPr>
        <p:spPr>
          <a:xfrm>
            <a:off x="9855200" y="6477000"/>
            <a:ext cx="1727200" cy="304800"/>
          </a:xfrm>
          <a:noFill/>
        </p:spPr>
        <p:txBody>
          <a:bodyPr/>
          <a:lstStyle/>
          <a:p>
            <a:fld id="{627FCC38-C54C-4787-B189-34738E2FA745}" type="slidenum">
              <a:rPr lang="en-US" altLang="zh-CN"/>
              <a:pPr/>
              <a:t>56</a:t>
            </a:fld>
            <a:r>
              <a:rPr lang="en-US" altLang="zh-CN"/>
              <a:t>/</a:t>
            </a:r>
          </a:p>
        </p:txBody>
      </p:sp>
      <p:sp>
        <p:nvSpPr>
          <p:cNvPr id="6" name="标题 1">
            <a:extLst>
              <a:ext uri="{FF2B5EF4-FFF2-40B4-BE49-F238E27FC236}">
                <a16:creationId xmlns="" xmlns:a16="http://schemas.microsoft.com/office/drawing/2014/main" id="{632A458A-C3F0-4C4F-A670-F922DBB52F88}"/>
              </a:ext>
            </a:extLst>
          </p:cNvPr>
          <p:cNvSpPr>
            <a:spLocks noGrp="1"/>
          </p:cNvSpPr>
          <p:nvPr>
            <p:ph type="title"/>
          </p:nvPr>
        </p:nvSpPr>
        <p:spPr>
          <a:xfrm>
            <a:off x="609600" y="277819"/>
            <a:ext cx="10972800" cy="1139825"/>
          </a:xfrm>
        </p:spPr>
        <p:txBody>
          <a:bodyPr/>
          <a:lstStyle/>
          <a:p>
            <a:r>
              <a:rPr lang="en-US" altLang="zh-CN" sz="4400" b="1" dirty="0"/>
              <a:t>5.7.1 </a:t>
            </a:r>
            <a:r>
              <a:rPr lang="zh-CN" altLang="en-US" sz="4400" b="1" dirty="0" smtClean="0"/>
              <a:t>基于因式分解的密码</a:t>
            </a:r>
            <a:endParaRPr lang="zh-CN" altLang="en-US" sz="4400"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E2AE009-773C-4A62-AA6E-38F1D0705713}"/>
              </a:ext>
            </a:extLst>
          </p:cNvPr>
          <p:cNvSpPr>
            <a:spLocks noGrp="1"/>
          </p:cNvSpPr>
          <p:nvPr>
            <p:ph type="title"/>
          </p:nvPr>
        </p:nvSpPr>
        <p:spPr/>
        <p:txBody>
          <a:bodyPr/>
          <a:lstStyle/>
          <a:p>
            <a:r>
              <a:rPr lang="en-US" altLang="zh-CN" sz="4400" b="1" dirty="0"/>
              <a:t>5.7.2 </a:t>
            </a:r>
            <a:r>
              <a:rPr lang="zh-CN" altLang="en-US" sz="4400" b="1" dirty="0"/>
              <a:t>基于离散对数</a:t>
            </a:r>
            <a:r>
              <a:rPr lang="zh-CN" altLang="en-US" sz="4400" b="1" dirty="0" smtClean="0"/>
              <a:t>的密码</a:t>
            </a:r>
            <a:endParaRPr lang="zh-CN" altLang="en-US" sz="4400" b="1" dirty="0"/>
          </a:p>
        </p:txBody>
      </p:sp>
      <p:sp>
        <p:nvSpPr>
          <p:cNvPr id="5" name="矩形 4"/>
          <p:cNvSpPr/>
          <p:nvPr/>
        </p:nvSpPr>
        <p:spPr>
          <a:xfrm>
            <a:off x="881026" y="1214422"/>
            <a:ext cx="10287029" cy="1303177"/>
          </a:xfrm>
          <a:prstGeom prst="rect">
            <a:avLst/>
          </a:prstGeom>
        </p:spPr>
        <p:txBody>
          <a:bodyPr wrap="square">
            <a:spAutoFit/>
          </a:bodyPr>
          <a:lstStyle/>
          <a:p>
            <a:pPr>
              <a:lnSpc>
                <a:spcPct val="150000"/>
              </a:lnSpc>
            </a:pPr>
            <a:r>
              <a:rPr lang="en-US" altLang="zh-CN" sz="2800" b="1" dirty="0" err="1" smtClean="0">
                <a:solidFill>
                  <a:srgbClr val="FF0000"/>
                </a:solidFill>
                <a:latin typeface="Times New Roman" pitchFamily="18" charset="0"/>
              </a:rPr>
              <a:t>Diffie</a:t>
            </a:r>
            <a:r>
              <a:rPr lang="en-US" altLang="zh-CN" sz="2800" b="1" dirty="0" smtClean="0">
                <a:solidFill>
                  <a:srgbClr val="FF0000"/>
                </a:solidFill>
                <a:latin typeface="Times New Roman" pitchFamily="18" charset="0"/>
              </a:rPr>
              <a:t>-Hellman</a:t>
            </a:r>
            <a:r>
              <a:rPr lang="zh-CN" altLang="en-US" sz="2800" b="1" dirty="0" smtClean="0">
                <a:solidFill>
                  <a:srgbClr val="FF0000"/>
                </a:solidFill>
                <a:latin typeface="Times New Roman" pitchFamily="18" charset="0"/>
              </a:rPr>
              <a:t>密钥交换</a:t>
            </a:r>
            <a:endParaRPr lang="en-US" altLang="zh-CN" sz="2800" b="1" dirty="0" smtClean="0">
              <a:solidFill>
                <a:srgbClr val="FF0000"/>
              </a:solidFill>
              <a:latin typeface="Times New Roman" pitchFamily="18" charset="0"/>
            </a:endParaRPr>
          </a:p>
          <a:p>
            <a:pPr>
              <a:lnSpc>
                <a:spcPct val="150000"/>
              </a:lnSpc>
            </a:pPr>
            <a:r>
              <a:rPr lang="en-US" altLang="zh-CN" sz="2800" i="1" dirty="0" smtClean="0">
                <a:latin typeface="Times New Roman" pitchFamily="18" charset="0"/>
              </a:rPr>
              <a:t>p</a:t>
            </a:r>
            <a:r>
              <a:rPr lang="zh-CN" altLang="en-US" sz="2800" dirty="0">
                <a:latin typeface="Times New Roman" pitchFamily="18" charset="0"/>
              </a:rPr>
              <a:t>是大素数，</a:t>
            </a:r>
            <a:r>
              <a:rPr lang="en-US" altLang="zh-CN" sz="2800" i="1" dirty="0">
                <a:latin typeface="Times New Roman" pitchFamily="18" charset="0"/>
              </a:rPr>
              <a:t>a</a:t>
            </a:r>
            <a:r>
              <a:rPr lang="zh-CN" altLang="en-US" sz="2800" dirty="0">
                <a:latin typeface="Times New Roman" pitchFamily="18" charset="0"/>
              </a:rPr>
              <a:t>是</a:t>
            </a:r>
            <a:r>
              <a:rPr lang="en-US" altLang="zh-CN" sz="2800" i="1" dirty="0">
                <a:latin typeface="Times New Roman" pitchFamily="18" charset="0"/>
              </a:rPr>
              <a:t>p</a:t>
            </a:r>
            <a:r>
              <a:rPr lang="zh-CN" altLang="en-US" sz="2800" dirty="0">
                <a:latin typeface="Times New Roman" pitchFamily="18" charset="0"/>
              </a:rPr>
              <a:t>的本原根，</a:t>
            </a:r>
            <a:r>
              <a:rPr lang="en-US" altLang="zh-CN" sz="2800" i="1" dirty="0">
                <a:latin typeface="Times New Roman" pitchFamily="18" charset="0"/>
              </a:rPr>
              <a:t>p</a:t>
            </a:r>
            <a:r>
              <a:rPr lang="zh-CN" altLang="en-US" sz="2800" dirty="0">
                <a:latin typeface="Times New Roman" pitchFamily="18" charset="0"/>
              </a:rPr>
              <a:t>和</a:t>
            </a:r>
            <a:r>
              <a:rPr lang="en-US" altLang="zh-CN" sz="2800" i="1" dirty="0">
                <a:latin typeface="Times New Roman" pitchFamily="18" charset="0"/>
              </a:rPr>
              <a:t>a</a:t>
            </a:r>
            <a:r>
              <a:rPr lang="zh-CN" altLang="en-US" sz="2800" dirty="0">
                <a:latin typeface="Times New Roman" pitchFamily="18" charset="0"/>
              </a:rPr>
              <a:t>为公开参数。</a:t>
            </a:r>
            <a:endParaRPr lang="zh-CN" altLang="en-US" sz="2800" dirty="0"/>
          </a:p>
        </p:txBody>
      </p:sp>
      <p:grpSp>
        <p:nvGrpSpPr>
          <p:cNvPr id="6" name="组合 3">
            <a:extLst>
              <a:ext uri="{FF2B5EF4-FFF2-40B4-BE49-F238E27FC236}">
                <a16:creationId xmlns:a16="http://schemas.microsoft.com/office/drawing/2014/main" xmlns="" id="{D0043ECF-5A3F-4CF9-9468-323F1F4FDB6A}"/>
              </a:ext>
            </a:extLst>
          </p:cNvPr>
          <p:cNvGrpSpPr/>
          <p:nvPr/>
        </p:nvGrpSpPr>
        <p:grpSpPr>
          <a:xfrm>
            <a:off x="2238348" y="2714620"/>
            <a:ext cx="7380278" cy="2889250"/>
            <a:chOff x="1447824" y="2214554"/>
            <a:chExt cx="6553200" cy="2889250"/>
          </a:xfrm>
        </p:grpSpPr>
        <p:graphicFrame>
          <p:nvGraphicFramePr>
            <p:cNvPr id="7" name="Object 4"/>
            <p:cNvGraphicFramePr>
              <a:graphicFrameLocks noChangeAspect="1"/>
            </p:cNvGraphicFramePr>
            <p:nvPr>
              <p:extLst>
                <p:ext uri="{D42A27DB-BD31-4B8C-83A1-F6EECF244321}">
                  <p14:modId xmlns:p14="http://schemas.microsoft.com/office/powerpoint/2010/main" xmlns="" val="2022353026"/>
                </p:ext>
              </p:extLst>
            </p:nvPr>
          </p:nvGraphicFramePr>
          <p:xfrm>
            <a:off x="1447824" y="2214554"/>
            <a:ext cx="6553200" cy="2889250"/>
          </p:xfrm>
          <a:graphic>
            <a:graphicData uri="http://schemas.openxmlformats.org/presentationml/2006/ole">
              <p:oleObj spid="_x0000_s3074" name="Visio" r:id="rId3" imgW="3526726" imgH="1885607" progId="">
                <p:embed/>
              </p:oleObj>
            </a:graphicData>
          </a:graphic>
        </p:graphicFrame>
        <p:pic>
          <p:nvPicPr>
            <p:cNvPr id="8" name="图片 7">
              <a:extLst>
                <a:ext uri="{FF2B5EF4-FFF2-40B4-BE49-F238E27FC236}">
                  <a16:creationId xmlns:a16="http://schemas.microsoft.com/office/drawing/2014/main" xmlns="" id="{23AABE48-A491-489B-A467-3D3D2BCFCA33}"/>
                </a:ext>
              </a:extLst>
            </p:cNvPr>
            <p:cNvPicPr>
              <a:picLocks noChangeAspect="1"/>
            </p:cNvPicPr>
            <p:nvPr/>
          </p:nvPicPr>
          <p:blipFill rotWithShape="1">
            <a:blip r:embed="rId4" cstate="print"/>
            <a:srcRect l="26844" t="12668" r="19469" b="31619"/>
            <a:stretch/>
          </p:blipFill>
          <p:spPr>
            <a:xfrm>
              <a:off x="6876256" y="2526805"/>
              <a:ext cx="288032" cy="360040"/>
            </a:xfrm>
            <a:prstGeom prst="rect">
              <a:avLst/>
            </a:prstGeom>
          </p:spPr>
        </p:pic>
      </p:grpSp>
      <p:sp>
        <p:nvSpPr>
          <p:cNvPr id="9" name="灯片编号占位符 8"/>
          <p:cNvSpPr>
            <a:spLocks noGrp="1"/>
          </p:cNvSpPr>
          <p:nvPr>
            <p:ph type="sldNum" sz="quarter" idx="12"/>
          </p:nvPr>
        </p:nvSpPr>
        <p:spPr/>
        <p:txBody>
          <a:bodyPr/>
          <a:lstStyle/>
          <a:p>
            <a:pPr>
              <a:defRPr/>
            </a:pPr>
            <a:fld id="{D94256A8-4F82-40B0-86EC-A0FC779E80A4}" type="slidenum">
              <a:rPr lang="en-US" altLang="zh-CN" smtClean="0"/>
              <a:pPr>
                <a:defRPr/>
              </a:pPr>
              <a:t>57</a:t>
            </a:fld>
            <a:endParaRPr lang="en-US" altLang="zh-CN"/>
          </a:p>
        </p:txBody>
      </p:sp>
    </p:spTree>
    <p:extLst>
      <p:ext uri="{BB962C8B-B14F-4D97-AF65-F5344CB8AC3E}">
        <p14:creationId xmlns="" xmlns:p14="http://schemas.microsoft.com/office/powerpoint/2010/main" val="1198108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p:cNvSpPr>
            <a:spLocks noGrp="1" noChangeArrowheads="1"/>
          </p:cNvSpPr>
          <p:nvPr>
            <p:ph idx="1"/>
          </p:nvPr>
        </p:nvSpPr>
        <p:spPr>
          <a:xfrm>
            <a:off x="595274" y="1142984"/>
            <a:ext cx="11160164" cy="5072098"/>
          </a:xfrm>
        </p:spPr>
        <p:txBody>
          <a:bodyPr/>
          <a:lstStyle/>
          <a:p>
            <a:r>
              <a:rPr lang="en-US" altLang="zh-CN" sz="2400" dirty="0" err="1" smtClean="0">
                <a:solidFill>
                  <a:srgbClr val="FF0000"/>
                </a:solidFill>
                <a:latin typeface="Times New Roman" pitchFamily="18" charset="0"/>
              </a:rPr>
              <a:t>ElGamal</a:t>
            </a:r>
            <a:r>
              <a:rPr lang="zh-CN" altLang="en-US" sz="2400" dirty="0" smtClean="0">
                <a:solidFill>
                  <a:srgbClr val="FF0000"/>
                </a:solidFill>
                <a:latin typeface="Times New Roman" pitchFamily="18" charset="0"/>
              </a:rPr>
              <a:t>加密：</a:t>
            </a:r>
            <a:endParaRPr lang="en-US" altLang="zh-CN" sz="2400" dirty="0" smtClean="0">
              <a:solidFill>
                <a:srgbClr val="FF0000"/>
              </a:solidFill>
              <a:latin typeface="Times New Roman" pitchFamily="18" charset="0"/>
            </a:endParaRPr>
          </a:p>
          <a:p>
            <a:pPr>
              <a:buNone/>
            </a:pPr>
            <a:r>
              <a:rPr lang="en-US" altLang="zh-CN" sz="2000" dirty="0" smtClean="0">
                <a:solidFill>
                  <a:srgbClr val="FF0000"/>
                </a:solidFill>
                <a:latin typeface="Times New Roman" pitchFamily="18" charset="0"/>
              </a:rPr>
              <a:t>1</a:t>
            </a:r>
            <a:r>
              <a:rPr lang="en-US" altLang="zh-CN" sz="2000" dirty="0" smtClean="0">
                <a:solidFill>
                  <a:srgbClr val="FF0000"/>
                </a:solidFill>
                <a:latin typeface="Times New Roman" pitchFamily="18" charset="0"/>
              </a:rPr>
              <a:t>. </a:t>
            </a:r>
            <a:r>
              <a:rPr lang="zh-CN" altLang="en-US" sz="2000" dirty="0" smtClean="0">
                <a:solidFill>
                  <a:srgbClr val="FF0000"/>
                </a:solidFill>
                <a:latin typeface="Times New Roman" pitchFamily="18" charset="0"/>
              </a:rPr>
              <a:t>密钥产生</a:t>
            </a:r>
            <a:endParaRPr lang="en-US" altLang="zh-CN" sz="2000" dirty="0" smtClean="0">
              <a:solidFill>
                <a:srgbClr val="FF0000"/>
              </a:solidFill>
              <a:latin typeface="Times New Roman" pitchFamily="18" charset="0"/>
            </a:endParaRPr>
          </a:p>
          <a:p>
            <a:pPr lvl="1"/>
            <a:r>
              <a:rPr lang="zh-CN" altLang="en-US" sz="2000" dirty="0" smtClean="0">
                <a:latin typeface="Times New Roman" pitchFamily="18" charset="0"/>
              </a:rPr>
              <a:t>选择一个大的素数</a:t>
            </a:r>
            <a:r>
              <a:rPr lang="en-US" altLang="zh-CN" sz="2000" i="1" dirty="0" smtClean="0">
                <a:latin typeface="Times New Roman" pitchFamily="18" charset="0"/>
              </a:rPr>
              <a:t>p</a:t>
            </a:r>
            <a:r>
              <a:rPr lang="zh-CN" altLang="en-US" sz="2000" dirty="0" smtClean="0">
                <a:latin typeface="Times New Roman" pitchFamily="18" charset="0"/>
              </a:rPr>
              <a:t>；选择</a:t>
            </a:r>
            <a:r>
              <a:rPr lang="en-US" altLang="zh-CN" sz="2000" i="1" dirty="0" smtClean="0">
                <a:latin typeface="Times New Roman" pitchFamily="18" charset="0"/>
              </a:rPr>
              <a:t>g</a:t>
            </a:r>
            <a:r>
              <a:rPr lang="zh-CN" altLang="en-US" sz="2000" dirty="0" smtClean="0">
                <a:latin typeface="Times New Roman" pitchFamily="18" charset="0"/>
              </a:rPr>
              <a:t>，</a:t>
            </a:r>
            <a:r>
              <a:rPr lang="en-US" altLang="zh-CN" sz="2000" dirty="0" smtClean="0">
                <a:latin typeface="Times New Roman" pitchFamily="18" charset="0"/>
              </a:rPr>
              <a:t>1&lt;</a:t>
            </a:r>
            <a:r>
              <a:rPr lang="en-US" altLang="zh-CN" sz="2000" i="1" dirty="0" smtClean="0">
                <a:latin typeface="Times New Roman" pitchFamily="18" charset="0"/>
              </a:rPr>
              <a:t>g</a:t>
            </a:r>
            <a:r>
              <a:rPr lang="en-US" altLang="zh-CN" sz="2000" dirty="0" smtClean="0">
                <a:latin typeface="Times New Roman" pitchFamily="18" charset="0"/>
              </a:rPr>
              <a:t> &lt;</a:t>
            </a:r>
            <a:r>
              <a:rPr lang="en-US" altLang="zh-CN" sz="2000" i="1" dirty="0" smtClean="0">
                <a:latin typeface="Times New Roman" pitchFamily="18" charset="0"/>
              </a:rPr>
              <a:t>p</a:t>
            </a:r>
            <a:r>
              <a:rPr lang="zh-CN" altLang="en-US" sz="2000" dirty="0" smtClean="0">
                <a:latin typeface="Times New Roman" pitchFamily="18" charset="0"/>
              </a:rPr>
              <a:t>；选择</a:t>
            </a:r>
            <a:r>
              <a:rPr lang="en-US" altLang="zh-CN" sz="2000" i="1" dirty="0" smtClean="0">
                <a:latin typeface="Times New Roman" pitchFamily="18" charset="0"/>
              </a:rPr>
              <a:t>x</a:t>
            </a:r>
            <a:r>
              <a:rPr lang="zh-CN" altLang="en-US" sz="2000" dirty="0" smtClean="0">
                <a:latin typeface="Times New Roman" pitchFamily="18" charset="0"/>
              </a:rPr>
              <a:t>，</a:t>
            </a:r>
            <a:r>
              <a:rPr lang="en-US" altLang="zh-CN" sz="2000" dirty="0" smtClean="0">
                <a:latin typeface="Times New Roman" pitchFamily="18" charset="0"/>
              </a:rPr>
              <a:t>1&lt;</a:t>
            </a:r>
            <a:r>
              <a:rPr lang="en-US" altLang="zh-CN" sz="2000" i="1" dirty="0" smtClean="0">
                <a:latin typeface="Times New Roman" pitchFamily="18" charset="0"/>
              </a:rPr>
              <a:t>x</a:t>
            </a:r>
            <a:r>
              <a:rPr lang="en-US" altLang="zh-CN" sz="2000" dirty="0" smtClean="0">
                <a:latin typeface="Times New Roman" pitchFamily="18" charset="0"/>
              </a:rPr>
              <a:t> &lt;</a:t>
            </a:r>
            <a:r>
              <a:rPr lang="en-US" altLang="zh-CN" sz="2000" i="1" dirty="0" smtClean="0">
                <a:latin typeface="Times New Roman" pitchFamily="18" charset="0"/>
              </a:rPr>
              <a:t>p</a:t>
            </a:r>
            <a:r>
              <a:rPr lang="en-US" altLang="zh-CN" sz="2000" dirty="0" smtClean="0">
                <a:latin typeface="Times New Roman" pitchFamily="18" charset="0"/>
              </a:rPr>
              <a:t>-1</a:t>
            </a:r>
            <a:r>
              <a:rPr lang="zh-CN" altLang="en-US" sz="2000" dirty="0" smtClean="0">
                <a:latin typeface="Times New Roman" pitchFamily="18" charset="0"/>
              </a:rPr>
              <a:t>；</a:t>
            </a:r>
            <a:endParaRPr lang="en-US" altLang="zh-CN" sz="2000" dirty="0" smtClean="0">
              <a:latin typeface="Times New Roman" pitchFamily="18" charset="0"/>
            </a:endParaRPr>
          </a:p>
          <a:p>
            <a:pPr lvl="1"/>
            <a:r>
              <a:rPr lang="zh-CN" altLang="en-US" sz="2000" dirty="0" smtClean="0">
                <a:latin typeface="Times New Roman" pitchFamily="18" charset="0"/>
              </a:rPr>
              <a:t>计算</a:t>
            </a:r>
            <a:r>
              <a:rPr lang="en-US" altLang="zh-CN" sz="2000" i="1" dirty="0" smtClean="0">
                <a:latin typeface="Times New Roman" pitchFamily="18" charset="0"/>
                <a:sym typeface="Symbol" pitchFamily="18" charset="2"/>
              </a:rPr>
              <a:t>y</a:t>
            </a:r>
            <a:r>
              <a:rPr lang="en-US" altLang="zh-CN" sz="2000" dirty="0" smtClean="0">
                <a:latin typeface="Times New Roman" pitchFamily="18" charset="0"/>
                <a:sym typeface="Symbol" pitchFamily="18" charset="2"/>
              </a:rPr>
              <a:t>=</a:t>
            </a:r>
            <a:r>
              <a:rPr lang="en-US" altLang="zh-CN" sz="2000" i="1" dirty="0" err="1" smtClean="0">
                <a:latin typeface="Times New Roman" pitchFamily="18" charset="0"/>
              </a:rPr>
              <a:t>g</a:t>
            </a:r>
            <a:r>
              <a:rPr lang="en-US" altLang="zh-CN" sz="2000" i="1" baseline="30000" dirty="0" err="1" smtClean="0">
                <a:latin typeface="Times New Roman" pitchFamily="18" charset="0"/>
                <a:sym typeface="Symbol" pitchFamily="18" charset="2"/>
              </a:rPr>
              <a:t>x</a:t>
            </a:r>
            <a:r>
              <a:rPr lang="en-US" altLang="zh-CN" sz="2000" dirty="0" err="1" smtClean="0">
                <a:latin typeface="Times New Roman" pitchFamily="18" charset="0"/>
              </a:rPr>
              <a:t>mod</a:t>
            </a:r>
            <a:r>
              <a:rPr lang="en-US" altLang="zh-CN" sz="2000" dirty="0" smtClean="0">
                <a:latin typeface="Times New Roman" pitchFamily="18" charset="0"/>
              </a:rPr>
              <a:t> </a:t>
            </a:r>
            <a:r>
              <a:rPr lang="en-US" altLang="zh-CN" sz="2000" i="1" dirty="0" smtClean="0">
                <a:latin typeface="Times New Roman" pitchFamily="18" charset="0"/>
              </a:rPr>
              <a:t>p</a:t>
            </a:r>
            <a:r>
              <a:rPr lang="zh-CN" altLang="en-US" sz="2000" dirty="0" smtClean="0">
                <a:latin typeface="Times New Roman" pitchFamily="18" charset="0"/>
              </a:rPr>
              <a:t>，公钥是</a:t>
            </a:r>
            <a:r>
              <a:rPr lang="en-US" altLang="zh-CN" sz="2000" dirty="0" smtClean="0">
                <a:latin typeface="Times New Roman" pitchFamily="18" charset="0"/>
              </a:rPr>
              <a:t>(</a:t>
            </a:r>
            <a:r>
              <a:rPr lang="en-US" altLang="zh-CN" sz="2000" i="1" dirty="0" smtClean="0">
                <a:latin typeface="Times New Roman" pitchFamily="18" charset="0"/>
              </a:rPr>
              <a:t>p</a:t>
            </a:r>
            <a:r>
              <a:rPr lang="en-US" altLang="zh-CN" sz="2000" dirty="0" smtClean="0">
                <a:latin typeface="Times New Roman" pitchFamily="18" charset="0"/>
              </a:rPr>
              <a:t>, </a:t>
            </a:r>
            <a:r>
              <a:rPr lang="en-US" altLang="zh-CN" sz="2000" i="1" dirty="0" smtClean="0">
                <a:latin typeface="Times New Roman" pitchFamily="18" charset="0"/>
              </a:rPr>
              <a:t>g</a:t>
            </a:r>
            <a:r>
              <a:rPr lang="en-US" altLang="zh-CN" sz="2000" dirty="0" smtClean="0">
                <a:latin typeface="Times New Roman" pitchFamily="18" charset="0"/>
              </a:rPr>
              <a:t>, </a:t>
            </a:r>
            <a:r>
              <a:rPr lang="en-US" altLang="zh-CN" sz="2000" i="1" dirty="0" smtClean="0">
                <a:latin typeface="Times New Roman" pitchFamily="18" charset="0"/>
              </a:rPr>
              <a:t>y</a:t>
            </a:r>
            <a:r>
              <a:rPr lang="en-US" altLang="zh-CN" sz="2000" dirty="0" smtClean="0">
                <a:latin typeface="Times New Roman" pitchFamily="18" charset="0"/>
              </a:rPr>
              <a:t>)</a:t>
            </a:r>
            <a:r>
              <a:rPr lang="zh-CN" altLang="en-US" sz="2000" dirty="0" smtClean="0">
                <a:latin typeface="Times New Roman" pitchFamily="18" charset="0"/>
              </a:rPr>
              <a:t>，私钥是</a:t>
            </a:r>
            <a:r>
              <a:rPr lang="en-US" altLang="zh-CN" sz="2000" i="1" dirty="0" smtClean="0">
                <a:latin typeface="Times New Roman" pitchFamily="18" charset="0"/>
              </a:rPr>
              <a:t>x</a:t>
            </a:r>
            <a:endParaRPr lang="en-US" altLang="zh-CN" sz="2000" dirty="0" smtClean="0">
              <a:latin typeface="Times New Roman" pitchFamily="18" charset="0"/>
            </a:endParaRPr>
          </a:p>
          <a:p>
            <a:pPr eaLnBrk="1" hangingPunct="1">
              <a:lnSpc>
                <a:spcPct val="110000"/>
              </a:lnSpc>
              <a:buNone/>
            </a:pPr>
            <a:r>
              <a:rPr lang="en-US" altLang="zh-CN" sz="2000" dirty="0" smtClean="0">
                <a:solidFill>
                  <a:srgbClr val="FF0000"/>
                </a:solidFill>
                <a:latin typeface="Times New Roman" pitchFamily="18" charset="0"/>
              </a:rPr>
              <a:t>2.  </a:t>
            </a:r>
            <a:r>
              <a:rPr lang="zh-CN" altLang="en-US" sz="2000" dirty="0" smtClean="0">
                <a:solidFill>
                  <a:srgbClr val="FF0000"/>
                </a:solidFill>
                <a:latin typeface="Times New Roman" pitchFamily="18" charset="0"/>
              </a:rPr>
              <a:t>加密</a:t>
            </a:r>
            <a:endParaRPr lang="en-US" altLang="zh-CN" sz="2000" dirty="0" smtClean="0">
              <a:solidFill>
                <a:srgbClr val="FF0000"/>
              </a:solidFill>
              <a:latin typeface="Times New Roman" pitchFamily="18" charset="0"/>
            </a:endParaRPr>
          </a:p>
          <a:p>
            <a:pPr lvl="1" eaLnBrk="1" hangingPunct="1">
              <a:lnSpc>
                <a:spcPct val="110000"/>
              </a:lnSpc>
            </a:pPr>
            <a:r>
              <a:rPr lang="zh-CN" altLang="en-US" sz="2000" dirty="0" smtClean="0">
                <a:latin typeface="Times New Roman" pitchFamily="18" charset="0"/>
              </a:rPr>
              <a:t>设欲加密明文消息</a:t>
            </a:r>
            <a:r>
              <a:rPr lang="en-US" altLang="zh-CN" sz="2000" dirty="0" smtClean="0">
                <a:latin typeface="Times New Roman" pitchFamily="18" charset="0"/>
              </a:rPr>
              <a:t>M</a:t>
            </a:r>
            <a:r>
              <a:rPr lang="zh-CN" altLang="en-US" sz="2000" dirty="0" smtClean="0">
                <a:latin typeface="Times New Roman" pitchFamily="18" charset="0"/>
              </a:rPr>
              <a:t>，</a:t>
            </a:r>
            <a:r>
              <a:rPr lang="en-US" altLang="zh-CN" sz="2000" dirty="0" smtClean="0">
                <a:latin typeface="Times New Roman" pitchFamily="18" charset="0"/>
              </a:rPr>
              <a:t>0&lt; </a:t>
            </a:r>
            <a:r>
              <a:rPr lang="en-US" altLang="zh-CN" sz="2000" i="1" dirty="0" smtClean="0">
                <a:latin typeface="Times New Roman" pitchFamily="18" charset="0"/>
              </a:rPr>
              <a:t>M</a:t>
            </a:r>
            <a:r>
              <a:rPr lang="en-US" altLang="zh-CN" sz="2000" dirty="0" smtClean="0">
                <a:latin typeface="Times New Roman" pitchFamily="18" charset="0"/>
              </a:rPr>
              <a:t> &lt;</a:t>
            </a:r>
            <a:r>
              <a:rPr lang="en-US" altLang="zh-CN" sz="2000" i="1" dirty="0" smtClean="0">
                <a:latin typeface="Times New Roman" pitchFamily="18" charset="0"/>
              </a:rPr>
              <a:t>p</a:t>
            </a:r>
            <a:endParaRPr lang="zh-CN" altLang="en-US" sz="2000" dirty="0" smtClean="0">
              <a:latin typeface="Times New Roman" pitchFamily="18" charset="0"/>
            </a:endParaRPr>
          </a:p>
          <a:p>
            <a:pPr lvl="1" eaLnBrk="1" hangingPunct="1">
              <a:lnSpc>
                <a:spcPct val="110000"/>
              </a:lnSpc>
            </a:pPr>
            <a:r>
              <a:rPr lang="zh-CN" altLang="en-US" sz="2000" dirty="0" smtClean="0">
                <a:latin typeface="Times New Roman" pitchFamily="18" charset="0"/>
              </a:rPr>
              <a:t>随机选一整数</a:t>
            </a:r>
            <a:r>
              <a:rPr lang="en-US" altLang="zh-CN" sz="2000" i="1" dirty="0" smtClean="0">
                <a:latin typeface="Times New Roman" pitchFamily="18" charset="0"/>
              </a:rPr>
              <a:t>k</a:t>
            </a:r>
            <a:r>
              <a:rPr lang="en-US" altLang="zh-CN" sz="2000" dirty="0" smtClean="0">
                <a:latin typeface="Times New Roman" pitchFamily="18" charset="0"/>
              </a:rPr>
              <a:t> ,</a:t>
            </a:r>
            <a:r>
              <a:rPr lang="zh-CN" altLang="en-US" sz="2000" dirty="0" smtClean="0">
                <a:latin typeface="Times New Roman" pitchFamily="18" charset="0"/>
              </a:rPr>
              <a:t>满足</a:t>
            </a:r>
            <a:r>
              <a:rPr lang="en-US" altLang="zh-CN" sz="2000" dirty="0" smtClean="0">
                <a:latin typeface="Times New Roman" pitchFamily="18" charset="0"/>
              </a:rPr>
              <a:t> </a:t>
            </a:r>
            <a:r>
              <a:rPr lang="en-US" altLang="zh-CN" sz="2000" dirty="0" err="1" smtClean="0">
                <a:latin typeface="Times New Roman" pitchFamily="18" charset="0"/>
              </a:rPr>
              <a:t>gcd</a:t>
            </a:r>
            <a:r>
              <a:rPr lang="zh-CN" altLang="en-US" sz="2000" dirty="0" smtClean="0">
                <a:latin typeface="Times New Roman" pitchFamily="18" charset="0"/>
              </a:rPr>
              <a:t>(</a:t>
            </a:r>
            <a:r>
              <a:rPr lang="en-US" altLang="zh-CN" sz="2000" i="1" dirty="0" smtClean="0">
                <a:latin typeface="Times New Roman" pitchFamily="18" charset="0"/>
              </a:rPr>
              <a:t>k,p</a:t>
            </a:r>
            <a:r>
              <a:rPr lang="en-US" altLang="zh-CN" sz="2000" dirty="0" smtClean="0">
                <a:latin typeface="Times New Roman" pitchFamily="18" charset="0"/>
              </a:rPr>
              <a:t>－1)=1</a:t>
            </a:r>
          </a:p>
          <a:p>
            <a:pPr lvl="1" eaLnBrk="1" hangingPunct="1">
              <a:lnSpc>
                <a:spcPct val="110000"/>
              </a:lnSpc>
            </a:pPr>
            <a:r>
              <a:rPr lang="zh-CN" altLang="en-US" sz="2000" dirty="0" smtClean="0">
                <a:latin typeface="Times New Roman" pitchFamily="18" charset="0"/>
              </a:rPr>
              <a:t>计算对</a:t>
            </a:r>
            <a:r>
              <a:rPr lang="en-US" altLang="zh-CN" sz="2000" i="1" dirty="0" smtClean="0">
                <a:latin typeface="Times New Roman" pitchFamily="18" charset="0"/>
              </a:rPr>
              <a:t>C</a:t>
            </a:r>
            <a:r>
              <a:rPr lang="en-US" altLang="zh-CN" sz="2000" baseline="-25000" dirty="0" smtClean="0">
                <a:latin typeface="Times New Roman" pitchFamily="18" charset="0"/>
              </a:rPr>
              <a:t>1</a:t>
            </a:r>
            <a:r>
              <a:rPr lang="en-US" altLang="zh-CN" sz="2000" dirty="0" smtClean="0">
                <a:latin typeface="Times New Roman" pitchFamily="18" charset="0"/>
              </a:rPr>
              <a:t>≡</a:t>
            </a:r>
            <a:r>
              <a:rPr lang="en-US" altLang="zh-CN" sz="2000" i="1" dirty="0" smtClean="0">
                <a:latin typeface="Times New Roman" pitchFamily="18" charset="0"/>
              </a:rPr>
              <a:t>g</a:t>
            </a:r>
            <a:r>
              <a:rPr lang="en-US" altLang="zh-CN" sz="2000" i="1" baseline="30000" dirty="0" smtClean="0">
                <a:latin typeface="Times New Roman" pitchFamily="18" charset="0"/>
              </a:rPr>
              <a:t>k</a:t>
            </a:r>
            <a:r>
              <a:rPr lang="en-US" altLang="zh-CN" sz="2000" dirty="0" smtClean="0">
                <a:latin typeface="Times New Roman" pitchFamily="18" charset="0"/>
              </a:rPr>
              <a:t> mod </a:t>
            </a:r>
            <a:r>
              <a:rPr lang="en-US" altLang="zh-CN" sz="2000" i="1" dirty="0" smtClean="0">
                <a:latin typeface="Times New Roman" pitchFamily="18" charset="0"/>
              </a:rPr>
              <a:t>p</a:t>
            </a:r>
            <a:r>
              <a:rPr lang="en-US" altLang="zh-CN" sz="2000" dirty="0" smtClean="0">
                <a:latin typeface="Times New Roman" pitchFamily="18" charset="0"/>
              </a:rPr>
              <a:t>,</a:t>
            </a:r>
            <a:r>
              <a:rPr lang="en-US" altLang="zh-CN" sz="2000" i="1" dirty="0" smtClean="0">
                <a:latin typeface="Times New Roman" pitchFamily="18" charset="0"/>
              </a:rPr>
              <a:t>C</a:t>
            </a:r>
            <a:r>
              <a:rPr lang="en-US" altLang="zh-CN" sz="2000" baseline="-25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y</a:t>
            </a:r>
            <a:r>
              <a:rPr lang="en-US" altLang="zh-CN" sz="2000" i="1" baseline="30000" dirty="0" smtClean="0">
                <a:latin typeface="Times New Roman" pitchFamily="18" charset="0"/>
              </a:rPr>
              <a:t>k</a:t>
            </a:r>
            <a:r>
              <a:rPr lang="en-US" altLang="zh-CN" sz="2000" i="1" dirty="0" smtClean="0">
                <a:latin typeface="Times New Roman" pitchFamily="18" charset="0"/>
              </a:rPr>
              <a:t>M</a:t>
            </a:r>
            <a:r>
              <a:rPr lang="en-US" altLang="zh-CN" sz="2000" dirty="0" smtClean="0">
                <a:latin typeface="Times New Roman" pitchFamily="18" charset="0"/>
              </a:rPr>
              <a:t> mod </a:t>
            </a:r>
            <a:r>
              <a:rPr lang="en-US" altLang="zh-CN" sz="2000" i="1" dirty="0" smtClean="0">
                <a:latin typeface="Times New Roman" pitchFamily="18" charset="0"/>
              </a:rPr>
              <a:t>p</a:t>
            </a:r>
            <a:r>
              <a:rPr lang="zh-CN" altLang="en-US" sz="2000" dirty="0" smtClean="0">
                <a:latin typeface="Times New Roman" pitchFamily="18" charset="0"/>
              </a:rPr>
              <a:t>，密文为</a:t>
            </a:r>
            <a:r>
              <a:rPr lang="en-US" altLang="zh-CN" sz="2000" i="1" dirty="0" smtClean="0">
                <a:latin typeface="Times New Roman" pitchFamily="18" charset="0"/>
              </a:rPr>
              <a:t>C</a:t>
            </a:r>
            <a:r>
              <a:rPr lang="en-US" altLang="zh-CN" sz="2000" dirty="0" smtClean="0">
                <a:latin typeface="Times New Roman" pitchFamily="18" charset="0"/>
              </a:rPr>
              <a:t> = </a:t>
            </a:r>
            <a:r>
              <a:rPr lang="en-US" altLang="zh-CN" sz="2000" i="1" dirty="0" smtClean="0">
                <a:latin typeface="Times New Roman" pitchFamily="18" charset="0"/>
              </a:rPr>
              <a:t>C</a:t>
            </a:r>
            <a:r>
              <a:rPr lang="en-US" altLang="zh-CN" sz="2000" baseline="-25000" dirty="0" smtClean="0">
                <a:latin typeface="Times New Roman" pitchFamily="18" charset="0"/>
              </a:rPr>
              <a:t>1</a:t>
            </a:r>
            <a:r>
              <a:rPr lang="en-US" altLang="zh-CN" sz="2000" dirty="0" smtClean="0">
                <a:latin typeface="Times New Roman" pitchFamily="18" charset="0"/>
              </a:rPr>
              <a:t>||</a:t>
            </a:r>
            <a:r>
              <a:rPr lang="en-US" altLang="zh-CN" sz="2000" i="1" dirty="0" smtClean="0">
                <a:latin typeface="Times New Roman" pitchFamily="18" charset="0"/>
              </a:rPr>
              <a:t>C</a:t>
            </a:r>
            <a:r>
              <a:rPr lang="en-US" altLang="zh-CN" sz="2000" baseline="-25000" dirty="0" smtClean="0">
                <a:latin typeface="Times New Roman" pitchFamily="18" charset="0"/>
              </a:rPr>
              <a:t>2</a:t>
            </a:r>
            <a:r>
              <a:rPr lang="en-US" altLang="zh-CN" sz="2000" dirty="0" smtClean="0">
                <a:latin typeface="Times New Roman" pitchFamily="18" charset="0"/>
              </a:rPr>
              <a:t> (</a:t>
            </a:r>
            <a:r>
              <a:rPr lang="zh-CN" altLang="en-US" sz="2000" dirty="0" smtClean="0">
                <a:latin typeface="Times New Roman" pitchFamily="18" charset="0"/>
              </a:rPr>
              <a:t>级联</a:t>
            </a:r>
            <a:r>
              <a:rPr lang="en-US" altLang="zh-CN" sz="2000" dirty="0" smtClean="0">
                <a:latin typeface="Times New Roman" pitchFamily="18" charset="0"/>
              </a:rPr>
              <a:t>)</a:t>
            </a:r>
          </a:p>
          <a:p>
            <a:pPr eaLnBrk="1" hangingPunct="1">
              <a:lnSpc>
                <a:spcPct val="110000"/>
              </a:lnSpc>
              <a:buNone/>
            </a:pPr>
            <a:r>
              <a:rPr lang="en-US" altLang="zh-CN" sz="2000" dirty="0" smtClean="0">
                <a:solidFill>
                  <a:srgbClr val="FF0000"/>
                </a:solidFill>
                <a:latin typeface="Times New Roman" pitchFamily="18" charset="0"/>
              </a:rPr>
              <a:t>3. </a:t>
            </a:r>
            <a:r>
              <a:rPr lang="zh-CN" altLang="en-US" sz="2000" dirty="0" smtClean="0">
                <a:solidFill>
                  <a:srgbClr val="FF0000"/>
                </a:solidFill>
                <a:latin typeface="Times New Roman" pitchFamily="18" charset="0"/>
              </a:rPr>
              <a:t>解密</a:t>
            </a:r>
            <a:endParaRPr lang="en-US" altLang="zh-CN" sz="2000" dirty="0" smtClean="0">
              <a:solidFill>
                <a:srgbClr val="FF0000"/>
              </a:solidFill>
              <a:latin typeface="Times New Roman" pitchFamily="18" charset="0"/>
            </a:endParaRPr>
          </a:p>
          <a:p>
            <a:pPr lvl="1" eaLnBrk="1" hangingPunct="1">
              <a:lnSpc>
                <a:spcPct val="110000"/>
              </a:lnSpc>
            </a:pPr>
            <a:r>
              <a:rPr lang="en-US" altLang="zh-CN" sz="2000" i="1" dirty="0" smtClean="0">
                <a:latin typeface="Times New Roman" pitchFamily="18" charset="0"/>
              </a:rPr>
              <a:t>M</a:t>
            </a:r>
            <a:r>
              <a:rPr lang="en-US" altLang="zh-CN" sz="2000" dirty="0" smtClean="0">
                <a:latin typeface="Times New Roman" pitchFamily="18" charset="0"/>
              </a:rPr>
              <a:t>=</a:t>
            </a:r>
            <a:r>
              <a:rPr lang="en-US" altLang="zh-CN" sz="2000" i="1" dirty="0" smtClean="0">
                <a:latin typeface="Times New Roman" pitchFamily="18" charset="0"/>
              </a:rPr>
              <a:t>C</a:t>
            </a:r>
            <a:r>
              <a:rPr lang="en-US" altLang="zh-CN" sz="2000" baseline="-25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C</a:t>
            </a:r>
            <a:r>
              <a:rPr lang="en-US" altLang="zh-CN" sz="2000" baseline="-25000" dirty="0" smtClean="0">
                <a:latin typeface="Times New Roman" pitchFamily="18" charset="0"/>
              </a:rPr>
              <a:t>1</a:t>
            </a:r>
            <a:r>
              <a:rPr lang="en-US" altLang="zh-CN" sz="2000" i="1" baseline="30000" dirty="0" smtClean="0">
                <a:latin typeface="Times New Roman" pitchFamily="18" charset="0"/>
              </a:rPr>
              <a:t>x</a:t>
            </a:r>
            <a:r>
              <a:rPr lang="en-US" altLang="zh-CN" sz="2000" dirty="0" smtClean="0">
                <a:latin typeface="Times New Roman" pitchFamily="18" charset="0"/>
              </a:rPr>
              <a:t> mod </a:t>
            </a:r>
            <a:r>
              <a:rPr lang="en-US" altLang="zh-CN" sz="2000" i="1" dirty="0" smtClean="0">
                <a:latin typeface="Times New Roman" pitchFamily="18" charset="0"/>
              </a:rPr>
              <a:t>p</a:t>
            </a:r>
            <a:r>
              <a:rPr lang="en-US" altLang="zh-CN" sz="2000" dirty="0" smtClean="0">
                <a:latin typeface="Times New Roman" pitchFamily="18" charset="0"/>
              </a:rPr>
              <a:t> </a:t>
            </a:r>
          </a:p>
          <a:p>
            <a:pPr lvl="1" eaLnBrk="1" hangingPunct="1">
              <a:lnSpc>
                <a:spcPct val="110000"/>
              </a:lnSpc>
            </a:pPr>
            <a:r>
              <a:rPr lang="zh-CN" altLang="en-US" sz="2000" dirty="0" smtClean="0">
                <a:latin typeface="Times New Roman" pitchFamily="18" charset="0"/>
              </a:rPr>
              <a:t>这是因为</a:t>
            </a:r>
            <a:r>
              <a:rPr lang="en-US" altLang="zh-CN" sz="2000" i="1" dirty="0" smtClean="0">
                <a:latin typeface="Times New Roman" pitchFamily="18" charset="0"/>
              </a:rPr>
              <a:t>C</a:t>
            </a:r>
            <a:r>
              <a:rPr lang="en-US" altLang="zh-CN" sz="2000" baseline="-25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C</a:t>
            </a:r>
            <a:r>
              <a:rPr lang="en-US" altLang="zh-CN" sz="2000" baseline="-25000" dirty="0" smtClean="0">
                <a:latin typeface="Times New Roman" pitchFamily="18" charset="0"/>
              </a:rPr>
              <a:t>1</a:t>
            </a:r>
            <a:r>
              <a:rPr lang="en-US" altLang="zh-CN" sz="2000" i="1" baseline="30000" dirty="0" smtClean="0">
                <a:latin typeface="Times New Roman" pitchFamily="18" charset="0"/>
              </a:rPr>
              <a:t>x</a:t>
            </a:r>
            <a:r>
              <a:rPr lang="en-US" altLang="zh-CN" sz="2000" dirty="0" smtClean="0">
                <a:latin typeface="Times New Roman" pitchFamily="18" charset="0"/>
              </a:rPr>
              <a:t> mod </a:t>
            </a:r>
            <a:r>
              <a:rPr lang="en-US" altLang="zh-CN" sz="2000" i="1" dirty="0" smtClean="0">
                <a:latin typeface="Times New Roman" pitchFamily="18" charset="0"/>
              </a:rPr>
              <a:t>p</a:t>
            </a:r>
            <a:r>
              <a:rPr lang="zh-CN" altLang="en-US" sz="2000" dirty="0" smtClean="0">
                <a:latin typeface="Times New Roman" pitchFamily="18" charset="0"/>
              </a:rPr>
              <a:t>＝</a:t>
            </a:r>
            <a:r>
              <a:rPr lang="en-US" altLang="zh-CN" sz="2000" i="1" dirty="0" err="1" smtClean="0">
                <a:latin typeface="Times New Roman" pitchFamily="18" charset="0"/>
              </a:rPr>
              <a:t>y</a:t>
            </a:r>
            <a:r>
              <a:rPr lang="en-US" altLang="zh-CN" sz="2000" i="1" baseline="30000" dirty="0" err="1" smtClean="0">
                <a:latin typeface="Times New Roman" pitchFamily="18" charset="0"/>
              </a:rPr>
              <a:t>k</a:t>
            </a:r>
            <a:r>
              <a:rPr lang="en-US" altLang="zh-CN" sz="2000" i="1" dirty="0" err="1" smtClean="0">
                <a:latin typeface="Times New Roman" pitchFamily="18" charset="0"/>
              </a:rPr>
              <a:t>M</a:t>
            </a:r>
            <a:r>
              <a:rPr lang="en-US" altLang="zh-CN" sz="2000" dirty="0" smtClean="0">
                <a:latin typeface="Times New Roman" pitchFamily="18" charset="0"/>
              </a:rPr>
              <a:t>/</a:t>
            </a:r>
            <a:r>
              <a:rPr lang="en-US" altLang="zh-CN" sz="2000" i="1" dirty="0" err="1" smtClean="0">
                <a:latin typeface="Times New Roman" pitchFamily="18" charset="0"/>
              </a:rPr>
              <a:t>g</a:t>
            </a:r>
            <a:r>
              <a:rPr lang="en-US" altLang="zh-CN" sz="2000" i="1" baseline="30000" dirty="0" err="1" smtClean="0">
                <a:latin typeface="Times New Roman" pitchFamily="18" charset="0"/>
              </a:rPr>
              <a:t>kx</a:t>
            </a:r>
            <a:r>
              <a:rPr lang="en-US" altLang="zh-CN" sz="2000" dirty="0" smtClean="0">
                <a:latin typeface="Times New Roman" pitchFamily="18" charset="0"/>
              </a:rPr>
              <a:t> mod </a:t>
            </a:r>
            <a:r>
              <a:rPr lang="en-US" altLang="zh-CN" sz="2000" i="1" dirty="0" smtClean="0">
                <a:latin typeface="Times New Roman" pitchFamily="18" charset="0"/>
              </a:rPr>
              <a:t>p</a:t>
            </a:r>
            <a:r>
              <a:rPr lang="zh-CN" altLang="en-US" sz="2000" dirty="0" smtClean="0">
                <a:latin typeface="Times New Roman" pitchFamily="18" charset="0"/>
              </a:rPr>
              <a:t>＝</a:t>
            </a:r>
            <a:r>
              <a:rPr lang="en-US" altLang="zh-CN" sz="2000" i="1" dirty="0" err="1" smtClean="0">
                <a:latin typeface="Times New Roman" pitchFamily="18" charset="0"/>
              </a:rPr>
              <a:t>y</a:t>
            </a:r>
            <a:r>
              <a:rPr lang="en-US" altLang="zh-CN" sz="2000" i="1" baseline="30000" dirty="0" err="1" smtClean="0">
                <a:latin typeface="Times New Roman" pitchFamily="18" charset="0"/>
              </a:rPr>
              <a:t>k</a:t>
            </a:r>
            <a:r>
              <a:rPr lang="en-US" altLang="zh-CN" sz="2000" i="1" dirty="0" err="1" smtClean="0">
                <a:latin typeface="Times New Roman" pitchFamily="18" charset="0"/>
              </a:rPr>
              <a:t>M</a:t>
            </a:r>
            <a:r>
              <a:rPr lang="en-US" altLang="zh-CN" sz="2000" dirty="0" smtClean="0">
                <a:latin typeface="Times New Roman" pitchFamily="18" charset="0"/>
              </a:rPr>
              <a:t>/</a:t>
            </a:r>
            <a:r>
              <a:rPr lang="en-US" altLang="zh-CN" sz="2000" i="1" dirty="0" err="1" smtClean="0">
                <a:latin typeface="Times New Roman" pitchFamily="18" charset="0"/>
              </a:rPr>
              <a:t>y</a:t>
            </a:r>
            <a:r>
              <a:rPr lang="en-US" altLang="zh-CN" sz="2000" i="1" baseline="30000" dirty="0" err="1" smtClean="0">
                <a:latin typeface="Times New Roman" pitchFamily="18" charset="0"/>
              </a:rPr>
              <a:t>k</a:t>
            </a:r>
            <a:r>
              <a:rPr lang="en-US" altLang="zh-CN" sz="2000" dirty="0" smtClean="0">
                <a:latin typeface="Times New Roman" pitchFamily="18" charset="0"/>
              </a:rPr>
              <a:t> mod </a:t>
            </a:r>
            <a:r>
              <a:rPr lang="en-US" altLang="zh-CN" sz="2000" i="1" dirty="0" smtClean="0">
                <a:latin typeface="Times New Roman" pitchFamily="18" charset="0"/>
              </a:rPr>
              <a:t>p</a:t>
            </a:r>
            <a:r>
              <a:rPr lang="zh-CN" altLang="en-US" sz="2000" dirty="0" smtClean="0">
                <a:latin typeface="Times New Roman" pitchFamily="18" charset="0"/>
              </a:rPr>
              <a:t>＝</a:t>
            </a:r>
            <a:r>
              <a:rPr lang="en-US" altLang="zh-CN" sz="2000" i="1" dirty="0" smtClean="0">
                <a:latin typeface="Times New Roman" pitchFamily="18" charset="0"/>
              </a:rPr>
              <a:t>M</a:t>
            </a:r>
            <a:r>
              <a:rPr lang="en-US" altLang="zh-CN" sz="2000" dirty="0" smtClean="0">
                <a:latin typeface="Times New Roman" pitchFamily="18" charset="0"/>
              </a:rPr>
              <a:t> mod </a:t>
            </a:r>
            <a:r>
              <a:rPr lang="en-US" altLang="zh-CN" sz="2000" i="1" dirty="0" smtClean="0">
                <a:latin typeface="Times New Roman" pitchFamily="18" charset="0"/>
              </a:rPr>
              <a:t>p</a:t>
            </a:r>
            <a:r>
              <a:rPr lang="en-US" altLang="zh-CN" sz="2000" dirty="0" smtClean="0">
                <a:latin typeface="Times New Roman" pitchFamily="18" charset="0"/>
              </a:rPr>
              <a:t> </a:t>
            </a:r>
            <a:endParaRPr lang="en-US" altLang="zh-CN" sz="2000" dirty="0" smtClean="0">
              <a:latin typeface="Times New Roman" pitchFamily="18" charset="0"/>
            </a:endParaRPr>
          </a:p>
          <a:p>
            <a:pPr lvl="1" eaLnBrk="1" hangingPunct="1">
              <a:lnSpc>
                <a:spcPct val="110000"/>
              </a:lnSpc>
              <a:buNone/>
            </a:pPr>
            <a:r>
              <a:rPr lang="zh-CN" altLang="en-US" sz="2000" dirty="0" smtClean="0">
                <a:latin typeface="Times New Roman" pitchFamily="18" charset="0"/>
              </a:rPr>
              <a:t>特点：密文由明文和所选随机数</a:t>
            </a:r>
            <a:r>
              <a:rPr lang="en-US" altLang="zh-CN" sz="2000" i="1" dirty="0" smtClean="0">
                <a:latin typeface="Times New Roman" pitchFamily="18" charset="0"/>
              </a:rPr>
              <a:t>k</a:t>
            </a:r>
            <a:r>
              <a:rPr lang="zh-CN" altLang="en-US" sz="2000" dirty="0" smtClean="0">
                <a:latin typeface="Times New Roman" pitchFamily="18" charset="0"/>
              </a:rPr>
              <a:t>来定，因而是一种概率加密体制，代价是使数据扩展一倍。</a:t>
            </a:r>
            <a:endParaRPr lang="zh-CN" altLang="en-US" sz="1600" dirty="0" smtClean="0">
              <a:latin typeface="Times New Roman" pitchFamily="18" charset="0"/>
            </a:endParaRPr>
          </a:p>
        </p:txBody>
      </p:sp>
      <p:sp>
        <p:nvSpPr>
          <p:cNvPr id="12292" name="灯片编号占位符 3"/>
          <p:cNvSpPr>
            <a:spLocks noGrp="1" noChangeArrowheads="1"/>
          </p:cNvSpPr>
          <p:nvPr>
            <p:ph type="sldNum" sz="quarter" idx="12"/>
          </p:nvPr>
        </p:nvSpPr>
        <p:spPr>
          <a:xfrm>
            <a:off x="9855200" y="6477000"/>
            <a:ext cx="1727200" cy="304800"/>
          </a:xfrm>
          <a:noFill/>
        </p:spPr>
        <p:txBody>
          <a:bodyPr/>
          <a:lstStyle/>
          <a:p>
            <a:fld id="{5D686196-7534-4C21-89EF-EDF58B137903}" type="slidenum">
              <a:rPr lang="en-US" altLang="zh-CN" smtClean="0"/>
              <a:pPr/>
              <a:t>58</a:t>
            </a:fld>
            <a:endParaRPr lang="en-US" altLang="zh-CN" dirty="0"/>
          </a:p>
        </p:txBody>
      </p:sp>
      <p:sp>
        <p:nvSpPr>
          <p:cNvPr id="6" name="标题 1">
            <a:extLst>
              <a:ext uri="{FF2B5EF4-FFF2-40B4-BE49-F238E27FC236}">
                <a16:creationId xmlns="" xmlns:a16="http://schemas.microsoft.com/office/drawing/2014/main" id="{0E2AE009-773C-4A62-AA6E-38F1D0705713}"/>
              </a:ext>
            </a:extLst>
          </p:cNvPr>
          <p:cNvSpPr>
            <a:spLocks noGrp="1"/>
          </p:cNvSpPr>
          <p:nvPr>
            <p:ph type="title"/>
          </p:nvPr>
        </p:nvSpPr>
        <p:spPr>
          <a:xfrm>
            <a:off x="609600" y="277819"/>
            <a:ext cx="10972800" cy="1139825"/>
          </a:xfrm>
        </p:spPr>
        <p:txBody>
          <a:bodyPr/>
          <a:lstStyle/>
          <a:p>
            <a:r>
              <a:rPr lang="en-US" altLang="zh-CN" sz="4400" b="1" dirty="0"/>
              <a:t>5.7.2 </a:t>
            </a:r>
            <a:r>
              <a:rPr lang="zh-CN" altLang="en-US" sz="4400" b="1" dirty="0"/>
              <a:t>基于离散对数的加密</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5.7.3 </a:t>
            </a:r>
            <a:r>
              <a:rPr lang="zh-CN" altLang="en-US" sz="4000" b="1" dirty="0" smtClean="0"/>
              <a:t>椭圆曲线加密</a:t>
            </a:r>
            <a:r>
              <a:rPr lang="en-US" altLang="zh-CN" dirty="0" smtClean="0"/>
              <a:t/>
            </a:r>
            <a:br>
              <a:rPr lang="en-US" altLang="zh-CN" dirty="0" smtClean="0"/>
            </a:br>
            <a:endParaRPr lang="zh-CN" altLang="en-US" dirty="0"/>
          </a:p>
        </p:txBody>
      </p:sp>
      <p:sp>
        <p:nvSpPr>
          <p:cNvPr id="3" name="内容占位符 2"/>
          <p:cNvSpPr>
            <a:spLocks noGrp="1"/>
          </p:cNvSpPr>
          <p:nvPr>
            <p:ph idx="1"/>
          </p:nvPr>
        </p:nvSpPr>
        <p:spPr>
          <a:xfrm>
            <a:off x="595274" y="1142984"/>
            <a:ext cx="11144328" cy="5136232"/>
          </a:xfrm>
        </p:spPr>
        <p:txBody>
          <a:bodyPr/>
          <a:lstStyle/>
          <a:p>
            <a:pPr eaLnBrk="1" hangingPunct="1">
              <a:lnSpc>
                <a:spcPct val="150000"/>
              </a:lnSpc>
            </a:pPr>
            <a:r>
              <a:rPr lang="zh-CN" altLang="en-US" sz="2200" dirty="0"/>
              <a:t>为保证</a:t>
            </a:r>
            <a:r>
              <a:rPr lang="en-US" altLang="zh-CN" sz="2200" dirty="0"/>
              <a:t>RSA</a:t>
            </a:r>
            <a:r>
              <a:rPr lang="zh-CN" altLang="en-US" sz="2200" dirty="0"/>
              <a:t>算法的安全性，它的密钥长度需一再增大，使得它的运算负担越来越大。</a:t>
            </a:r>
          </a:p>
          <a:p>
            <a:pPr eaLnBrk="1" hangingPunct="1">
              <a:lnSpc>
                <a:spcPct val="150000"/>
              </a:lnSpc>
            </a:pPr>
            <a:r>
              <a:rPr lang="zh-CN" altLang="en-US" sz="2200" dirty="0"/>
              <a:t>相比之下，椭圆曲线密码体制</a:t>
            </a:r>
            <a:r>
              <a:rPr lang="en-US" altLang="zh-CN" sz="2200" dirty="0"/>
              <a:t>ECC</a:t>
            </a:r>
            <a:r>
              <a:rPr lang="zh-CN" altLang="en-US" sz="2200" dirty="0"/>
              <a:t>（</a:t>
            </a:r>
            <a:r>
              <a:rPr lang="en-US" altLang="zh-CN" sz="2200" dirty="0"/>
              <a:t>elliptic curve cryptography</a:t>
            </a:r>
            <a:r>
              <a:rPr lang="zh-CN" altLang="en-US" sz="2200" dirty="0"/>
              <a:t>）可用短得多的密钥获得同样的安全性，因此具有广泛的应用前景，软硬件实现都有</a:t>
            </a:r>
            <a:r>
              <a:rPr lang="zh-CN" altLang="en-US" sz="2200" dirty="0" smtClean="0"/>
              <a:t>优势</a:t>
            </a:r>
            <a:endParaRPr lang="zh-CN" altLang="en-US" sz="2200" dirty="0"/>
          </a:p>
          <a:p>
            <a:pPr eaLnBrk="1" hangingPunct="1">
              <a:lnSpc>
                <a:spcPct val="150000"/>
              </a:lnSpc>
            </a:pPr>
            <a:r>
              <a:rPr lang="en-US" altLang="zh-CN" sz="2200" dirty="0"/>
              <a:t>ECC</a:t>
            </a:r>
            <a:r>
              <a:rPr lang="zh-CN" altLang="en-US" sz="2200" dirty="0"/>
              <a:t>已被</a:t>
            </a:r>
            <a:r>
              <a:rPr lang="en-US" altLang="zh-CN" sz="2200" dirty="0"/>
              <a:t>IEEE</a:t>
            </a:r>
            <a:r>
              <a:rPr lang="zh-CN" altLang="en-US" sz="2200" dirty="0"/>
              <a:t>公钥密码标准</a:t>
            </a:r>
            <a:r>
              <a:rPr lang="en-US" altLang="zh-CN" sz="2200" dirty="0"/>
              <a:t>P1363</a:t>
            </a:r>
            <a:r>
              <a:rPr lang="zh-CN" altLang="en-US" sz="2200" dirty="0"/>
              <a:t>采用</a:t>
            </a:r>
            <a:endParaRPr lang="en-US" altLang="zh-CN" sz="2200" dirty="0"/>
          </a:p>
          <a:p>
            <a:pPr eaLnBrk="1" hangingPunct="1">
              <a:lnSpc>
                <a:spcPct val="150000"/>
              </a:lnSpc>
            </a:pPr>
            <a:r>
              <a:rPr lang="zh-CN" altLang="en-US" sz="2200" dirty="0">
                <a:latin typeface="Times New Roman" pitchFamily="18" charset="0"/>
              </a:rPr>
              <a:t>1985年，</a:t>
            </a:r>
            <a:r>
              <a:rPr lang="en-US" altLang="zh-CN" sz="2200" dirty="0">
                <a:latin typeface="Times New Roman" pitchFamily="18" charset="0"/>
              </a:rPr>
              <a:t>N. </a:t>
            </a:r>
            <a:r>
              <a:rPr lang="en-US" altLang="zh-CN" sz="2200" dirty="0" err="1">
                <a:latin typeface="Times New Roman" pitchFamily="18" charset="0"/>
              </a:rPr>
              <a:t>Koblitz</a:t>
            </a:r>
            <a:r>
              <a:rPr lang="zh-CN" altLang="en-US" sz="2200" dirty="0">
                <a:latin typeface="Times New Roman" pitchFamily="18" charset="0"/>
              </a:rPr>
              <a:t>和</a:t>
            </a:r>
            <a:r>
              <a:rPr lang="en-US" altLang="zh-CN" sz="2200" dirty="0">
                <a:latin typeface="Times New Roman" pitchFamily="18" charset="0"/>
              </a:rPr>
              <a:t>V. Miller</a:t>
            </a:r>
            <a:r>
              <a:rPr lang="zh-CN" altLang="en-US" sz="2200" dirty="0">
                <a:latin typeface="Times New Roman" pitchFamily="18" charset="0"/>
              </a:rPr>
              <a:t>独立将其引入密码学中，成为构造双钥密码体制的一个有力工具</a:t>
            </a:r>
            <a:endParaRPr lang="en-US" altLang="zh-CN" sz="2200" dirty="0">
              <a:latin typeface="Times New Roman" pitchFamily="18" charset="0"/>
            </a:endParaRPr>
          </a:p>
          <a:p>
            <a:pPr eaLnBrk="1" hangingPunct="1">
              <a:lnSpc>
                <a:spcPct val="150000"/>
              </a:lnSpc>
            </a:pPr>
            <a:r>
              <a:rPr lang="zh-CN" altLang="en-US" sz="2200" dirty="0">
                <a:latin typeface="Times New Roman" pitchFamily="18" charset="0"/>
              </a:rPr>
              <a:t>其安全性主要基于</a:t>
            </a:r>
            <a:r>
              <a:rPr lang="en-US" altLang="zh-CN" sz="2200" dirty="0">
                <a:latin typeface="Times New Roman" pitchFamily="18" charset="0"/>
              </a:rPr>
              <a:t>ECDLP</a:t>
            </a:r>
            <a:r>
              <a:rPr lang="zh-CN" altLang="en-US" sz="2200" dirty="0">
                <a:latin typeface="Times New Roman" pitchFamily="18" charset="0"/>
              </a:rPr>
              <a:t>椭圆曲线离散对数问题</a:t>
            </a:r>
            <a:endParaRPr lang="en-US" altLang="zh-CN" sz="2200" dirty="0">
              <a:latin typeface="Times New Roman" pitchFamily="18" charset="0"/>
            </a:endParaRPr>
          </a:p>
          <a:p>
            <a:pPr eaLnBrk="1" hangingPunct="1">
              <a:lnSpc>
                <a:spcPct val="150000"/>
              </a:lnSpc>
            </a:pPr>
            <a:r>
              <a:rPr lang="zh-CN" altLang="en-US" sz="2200" dirty="0">
                <a:latin typeface="Times New Roman" pitchFamily="18" charset="0"/>
              </a:rPr>
              <a:t>有限域上的方案都可以用椭圆曲线实现</a:t>
            </a:r>
            <a:endParaRPr lang="zh-CN" altLang="en-US" sz="2200" dirty="0"/>
          </a:p>
          <a:p>
            <a:pPr>
              <a:lnSpc>
                <a:spcPct val="150000"/>
              </a:lnSpc>
            </a:pPr>
            <a:endParaRPr lang="zh-CN" altLang="en-US" sz="2200" dirty="0">
              <a:latin typeface="Times New Roman" pitchFamily="18" charset="0"/>
              <a:cs typeface="Times New Roman" pitchFamily="18" charset="0"/>
            </a:endParaRPr>
          </a:p>
        </p:txBody>
      </p:sp>
      <p:sp>
        <p:nvSpPr>
          <p:cNvPr id="5" name="灯片编号占位符 4"/>
          <p:cNvSpPr>
            <a:spLocks noGrp="1"/>
          </p:cNvSpPr>
          <p:nvPr>
            <p:ph type="sldNum" sz="quarter" idx="12"/>
          </p:nvPr>
        </p:nvSpPr>
        <p:spPr/>
        <p:txBody>
          <a:bodyPr/>
          <a:lstStyle/>
          <a:p>
            <a:pPr>
              <a:defRPr/>
            </a:pPr>
            <a:fld id="{D94256A8-4F82-40B0-86EC-A0FC779E80A4}" type="slidenum">
              <a:rPr lang="en-US" altLang="zh-CN" smtClean="0"/>
              <a:pPr>
                <a:defRPr/>
              </a:pPr>
              <a:t>59</a:t>
            </a:fld>
            <a:endParaRPr lang="en-US" altLang="zh-CN"/>
          </a:p>
        </p:txBody>
      </p:sp>
    </p:spTree>
    <p:extLst>
      <p:ext uri="{BB962C8B-B14F-4D97-AF65-F5344CB8AC3E}">
        <p14:creationId xmlns="" xmlns:p14="http://schemas.microsoft.com/office/powerpoint/2010/main" val="994961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 xmlns:a16="http://schemas.microsoft.com/office/drawing/2014/main" id="{162739DC-B106-4AE3-8C32-08654AD33EF0}"/>
              </a:ext>
            </a:extLst>
          </p:cNvPr>
          <p:cNvSpPr>
            <a:spLocks noGrp="1" noChangeArrowheads="1"/>
          </p:cNvSpPr>
          <p:nvPr>
            <p:ph type="title"/>
          </p:nvPr>
        </p:nvSpPr>
        <p:spPr/>
        <p:txBody>
          <a:bodyPr/>
          <a:lstStyle/>
          <a:p>
            <a:r>
              <a:rPr lang="en-US" altLang="zh-CN" b="1" dirty="0"/>
              <a:t>5.2.1</a:t>
            </a:r>
            <a:r>
              <a:rPr lang="zh-CN" altLang="en-US" b="1" dirty="0"/>
              <a:t> 早期流密码</a:t>
            </a:r>
            <a:r>
              <a:rPr lang="en-US" altLang="zh-CN" b="1" dirty="0"/>
              <a:t>: </a:t>
            </a:r>
            <a:r>
              <a:rPr lang="en-US" altLang="zh-CN" b="1" dirty="0" err="1"/>
              <a:t>vigenère</a:t>
            </a:r>
            <a:endParaRPr lang="zh-CN" altLang="en-US" b="1" dirty="0"/>
          </a:p>
        </p:txBody>
      </p:sp>
      <p:sp>
        <p:nvSpPr>
          <p:cNvPr id="8195" name="内容占位符 2">
            <a:extLst>
              <a:ext uri="{FF2B5EF4-FFF2-40B4-BE49-F238E27FC236}">
                <a16:creationId xmlns="" xmlns:a16="http://schemas.microsoft.com/office/drawing/2014/main" id="{686CD008-4790-4E97-B80C-50AA3532DA12}"/>
              </a:ext>
            </a:extLst>
          </p:cNvPr>
          <p:cNvSpPr>
            <a:spLocks noGrp="1" noChangeArrowheads="1"/>
          </p:cNvSpPr>
          <p:nvPr>
            <p:ph idx="1"/>
          </p:nvPr>
        </p:nvSpPr>
        <p:spPr>
          <a:xfrm>
            <a:off x="609600" y="1163641"/>
            <a:ext cx="10972800" cy="4530725"/>
          </a:xfrm>
        </p:spPr>
        <p:txBody>
          <a:bodyPr/>
          <a:lstStyle/>
          <a:p>
            <a:pPr>
              <a:lnSpc>
                <a:spcPct val="150000"/>
              </a:lnSpc>
            </a:pPr>
            <a:r>
              <a:rPr lang="zh-CN" altLang="en-US" sz="2400" dirty="0"/>
              <a:t>有很多途径使它的加法计算更快，包括使用已经打印好的表格以及密码轮。</a:t>
            </a:r>
            <a:endParaRPr lang="en-US" altLang="zh-CN" sz="2400" dirty="0"/>
          </a:p>
        </p:txBody>
      </p:sp>
      <p:pic>
        <p:nvPicPr>
          <p:cNvPr id="5" name="图片 4" descr="clip_image003">
            <a:extLst>
              <a:ext uri="{FF2B5EF4-FFF2-40B4-BE49-F238E27FC236}">
                <a16:creationId xmlns="" xmlns:a16="http://schemas.microsoft.com/office/drawing/2014/main" id="{F7B8F72D-CD96-4BDE-AC74-17DC2826CD1B}"/>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855640" y="1783661"/>
            <a:ext cx="5328592" cy="5074345"/>
          </a:xfrm>
          <a:prstGeom prst="rect">
            <a:avLst/>
          </a:prstGeom>
          <a:noFill/>
          <a:ln>
            <a:noFill/>
          </a:ln>
        </p:spPr>
      </p:pic>
      <p:sp>
        <p:nvSpPr>
          <p:cNvPr id="6" name="灯片编号占位符 5"/>
          <p:cNvSpPr>
            <a:spLocks noGrp="1"/>
          </p:cNvSpPr>
          <p:nvPr>
            <p:ph type="sldNum" sz="quarter" idx="12"/>
          </p:nvPr>
        </p:nvSpPr>
        <p:spPr/>
        <p:txBody>
          <a:bodyPr/>
          <a:lstStyle/>
          <a:p>
            <a:pPr>
              <a:defRPr/>
            </a:pPr>
            <a:fld id="{D94256A8-4F82-40B0-86EC-A0FC779E80A4}" type="slidenum">
              <a:rPr lang="en-US" altLang="zh-CN" smtClean="0"/>
              <a:pPr>
                <a:defRPr/>
              </a:pPr>
              <a:t>6</a:t>
            </a:fld>
            <a:endParaRPr lang="en-US" altLang="zh-CN"/>
          </a:p>
        </p:txBody>
      </p:sp>
    </p:spTree>
    <p:extLst>
      <p:ext uri="{BB962C8B-B14F-4D97-AF65-F5344CB8AC3E}">
        <p14:creationId xmlns="" xmlns:p14="http://schemas.microsoft.com/office/powerpoint/2010/main" val="13013812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5.7.3 </a:t>
            </a:r>
            <a:r>
              <a:rPr lang="zh-CN" altLang="en-US" sz="4000" b="1" dirty="0" smtClean="0"/>
              <a:t>椭圆曲线加密</a:t>
            </a:r>
            <a:endParaRPr lang="zh-CN" altLang="en-US" dirty="0"/>
          </a:p>
        </p:txBody>
      </p:sp>
      <p:sp>
        <p:nvSpPr>
          <p:cNvPr id="3" name="内容占位符 2"/>
          <p:cNvSpPr>
            <a:spLocks noGrp="1"/>
          </p:cNvSpPr>
          <p:nvPr>
            <p:ph idx="1"/>
          </p:nvPr>
        </p:nvSpPr>
        <p:spPr>
          <a:xfrm>
            <a:off x="508000" y="914400"/>
            <a:ext cx="11379200" cy="5562600"/>
          </a:xfrm>
        </p:spPr>
        <p:txBody>
          <a:bodyPr/>
          <a:lstStyle/>
          <a:p>
            <a:pPr eaLnBrk="1" hangingPunct="1">
              <a:lnSpc>
                <a:spcPct val="110000"/>
              </a:lnSpc>
            </a:pPr>
            <a:r>
              <a:rPr lang="zh-CN" altLang="en-US" sz="2400" dirty="0">
                <a:latin typeface="Times New Roman" pitchFamily="18" charset="0"/>
              </a:rPr>
              <a:t>椭圆曲线并非椭圆，之所以称为椭圆曲线是因为它的曲线方程与计算</a:t>
            </a:r>
            <a:r>
              <a:rPr lang="zh-CN" altLang="en-US" sz="2400" dirty="0">
                <a:solidFill>
                  <a:srgbClr val="0000FF"/>
                </a:solidFill>
                <a:latin typeface="Times New Roman" pitchFamily="18" charset="0"/>
              </a:rPr>
              <a:t>椭圆周长的方程</a:t>
            </a:r>
            <a:r>
              <a:rPr lang="zh-CN" altLang="en-US" sz="2400" dirty="0">
                <a:latin typeface="Times New Roman" pitchFamily="18" charset="0"/>
              </a:rPr>
              <a:t>类似。一般来讲，</a:t>
            </a:r>
            <a:r>
              <a:rPr lang="zh-CN" altLang="en-US" sz="2400" dirty="0">
                <a:solidFill>
                  <a:srgbClr val="0000FF"/>
                </a:solidFill>
                <a:latin typeface="Times New Roman" pitchFamily="18" charset="0"/>
              </a:rPr>
              <a:t>椭圆曲线的曲线方程是以下形式的三次方程：</a:t>
            </a:r>
          </a:p>
          <a:p>
            <a:pPr lvl="1" eaLnBrk="1" hangingPunct="1">
              <a:lnSpc>
                <a:spcPct val="110000"/>
              </a:lnSpc>
            </a:pPr>
            <a:r>
              <a:rPr lang="zh-CN" altLang="en-US" sz="2000" dirty="0">
                <a:latin typeface="Times New Roman" pitchFamily="18" charset="0"/>
              </a:rPr>
              <a:t> </a:t>
            </a:r>
            <a:r>
              <a:rPr lang="en-US" altLang="zh-CN" sz="2000" i="1" dirty="0">
                <a:latin typeface="Times New Roman" pitchFamily="18" charset="0"/>
              </a:rPr>
              <a:t>y</a:t>
            </a:r>
            <a:r>
              <a:rPr lang="en-US" altLang="zh-CN" sz="2000" baseline="30000" dirty="0">
                <a:latin typeface="Times New Roman" pitchFamily="18" charset="0"/>
              </a:rPr>
              <a:t>2</a:t>
            </a:r>
            <a:r>
              <a:rPr lang="en-US" altLang="zh-CN" sz="2000" dirty="0">
                <a:latin typeface="Times New Roman" pitchFamily="18" charset="0"/>
              </a:rPr>
              <a:t>+</a:t>
            </a:r>
            <a:r>
              <a:rPr lang="en-US" altLang="zh-CN" sz="2000" i="1" dirty="0">
                <a:latin typeface="Times New Roman" pitchFamily="18" charset="0"/>
              </a:rPr>
              <a:t>axy</a:t>
            </a:r>
            <a:r>
              <a:rPr lang="en-US" altLang="zh-CN" sz="2000" dirty="0">
                <a:latin typeface="Times New Roman" pitchFamily="18" charset="0"/>
              </a:rPr>
              <a:t>+</a:t>
            </a:r>
            <a:r>
              <a:rPr lang="en-US" altLang="zh-CN" sz="2000" i="1" dirty="0">
                <a:latin typeface="Times New Roman" pitchFamily="18" charset="0"/>
              </a:rPr>
              <a:t>by</a:t>
            </a:r>
            <a:r>
              <a:rPr lang="en-US" altLang="zh-CN" sz="2000" dirty="0">
                <a:latin typeface="Times New Roman" pitchFamily="18" charset="0"/>
              </a:rPr>
              <a:t>=</a:t>
            </a:r>
            <a:r>
              <a:rPr lang="en-US" altLang="zh-CN" sz="2000" i="1" dirty="0">
                <a:latin typeface="Times New Roman" pitchFamily="18" charset="0"/>
              </a:rPr>
              <a:t>x</a:t>
            </a:r>
            <a:r>
              <a:rPr lang="en-US" altLang="zh-CN" sz="2000" baseline="30000" dirty="0">
                <a:latin typeface="Times New Roman" pitchFamily="18" charset="0"/>
              </a:rPr>
              <a:t>3</a:t>
            </a:r>
            <a:r>
              <a:rPr lang="en-US" altLang="zh-CN" sz="2000" dirty="0">
                <a:latin typeface="Times New Roman" pitchFamily="18" charset="0"/>
              </a:rPr>
              <a:t>+</a:t>
            </a:r>
            <a:r>
              <a:rPr lang="en-US" altLang="zh-CN" sz="2000" i="1" dirty="0">
                <a:latin typeface="Times New Roman" pitchFamily="18" charset="0"/>
              </a:rPr>
              <a:t>cx</a:t>
            </a:r>
            <a:r>
              <a:rPr lang="en-US" altLang="zh-CN" sz="2000" baseline="30000" dirty="0">
                <a:latin typeface="Times New Roman" pitchFamily="18" charset="0"/>
              </a:rPr>
              <a:t>2</a:t>
            </a:r>
            <a:r>
              <a:rPr lang="en-US" altLang="zh-CN" sz="2000" dirty="0">
                <a:latin typeface="Times New Roman" pitchFamily="18" charset="0"/>
              </a:rPr>
              <a:t>+</a:t>
            </a:r>
            <a:r>
              <a:rPr lang="en-US" altLang="zh-CN" sz="2000" i="1" dirty="0">
                <a:latin typeface="Times New Roman" pitchFamily="18" charset="0"/>
              </a:rPr>
              <a:t>dx</a:t>
            </a:r>
            <a:r>
              <a:rPr lang="en-US" altLang="zh-CN" sz="2000" dirty="0">
                <a:latin typeface="Times New Roman" pitchFamily="18" charset="0"/>
              </a:rPr>
              <a:t>+</a:t>
            </a:r>
            <a:r>
              <a:rPr lang="en-US" altLang="zh-CN" sz="2000" i="1" dirty="0">
                <a:latin typeface="Times New Roman" pitchFamily="18" charset="0"/>
              </a:rPr>
              <a:t>e</a:t>
            </a:r>
            <a:r>
              <a:rPr lang="en-US" altLang="zh-CN" sz="2000" dirty="0">
                <a:latin typeface="Times New Roman" pitchFamily="18" charset="0"/>
              </a:rPr>
              <a:t>                </a:t>
            </a:r>
          </a:p>
          <a:p>
            <a:pPr lvl="1" eaLnBrk="1" hangingPunct="1">
              <a:lnSpc>
                <a:spcPct val="110000"/>
              </a:lnSpc>
            </a:pPr>
            <a:r>
              <a:rPr lang="zh-CN" altLang="en-US" sz="2000" dirty="0">
                <a:latin typeface="Times New Roman" pitchFamily="18" charset="0"/>
              </a:rPr>
              <a:t>其中</a:t>
            </a:r>
            <a:r>
              <a:rPr lang="en-US" altLang="zh-CN" sz="2000" i="1" dirty="0">
                <a:latin typeface="Times New Roman" pitchFamily="18" charset="0"/>
              </a:rPr>
              <a:t>a</a:t>
            </a:r>
            <a:r>
              <a:rPr lang="zh-CN" altLang="en-US" sz="2000" dirty="0">
                <a:latin typeface="Times New Roman" pitchFamily="18" charset="0"/>
              </a:rPr>
              <a:t>，</a:t>
            </a:r>
            <a:r>
              <a:rPr lang="en-US" altLang="zh-CN" sz="2000" i="1" dirty="0">
                <a:latin typeface="Times New Roman" pitchFamily="18" charset="0"/>
              </a:rPr>
              <a:t>b</a:t>
            </a:r>
            <a:r>
              <a:rPr lang="zh-CN" altLang="en-US" sz="2000" dirty="0">
                <a:latin typeface="Times New Roman" pitchFamily="18" charset="0"/>
              </a:rPr>
              <a:t>，</a:t>
            </a:r>
            <a:r>
              <a:rPr lang="en-US" altLang="zh-CN" sz="2000" i="1" dirty="0">
                <a:latin typeface="Times New Roman" pitchFamily="18" charset="0"/>
              </a:rPr>
              <a:t>c</a:t>
            </a:r>
            <a:r>
              <a:rPr lang="zh-CN" altLang="en-US" sz="2000" dirty="0">
                <a:latin typeface="Times New Roman" pitchFamily="18" charset="0"/>
              </a:rPr>
              <a:t>，</a:t>
            </a:r>
            <a:r>
              <a:rPr lang="en-US" altLang="zh-CN" sz="2000" i="1" dirty="0">
                <a:latin typeface="Times New Roman" pitchFamily="18" charset="0"/>
              </a:rPr>
              <a:t>d</a:t>
            </a:r>
            <a:r>
              <a:rPr lang="zh-CN" altLang="en-US" sz="2000" dirty="0">
                <a:latin typeface="Times New Roman" pitchFamily="18" charset="0"/>
              </a:rPr>
              <a:t>，</a:t>
            </a:r>
            <a:r>
              <a:rPr lang="en-US" altLang="zh-CN" sz="2000" i="1" dirty="0">
                <a:latin typeface="Times New Roman" pitchFamily="18" charset="0"/>
              </a:rPr>
              <a:t>e</a:t>
            </a:r>
            <a:r>
              <a:rPr lang="zh-CN" altLang="en-US" sz="2000" dirty="0">
                <a:latin typeface="Times New Roman" pitchFamily="18" charset="0"/>
              </a:rPr>
              <a:t>是满足某些简单条件的实数。</a:t>
            </a:r>
            <a:r>
              <a:rPr lang="zh-CN" altLang="en-US" sz="2000" dirty="0">
                <a:solidFill>
                  <a:srgbClr val="0000FF"/>
                </a:solidFill>
                <a:latin typeface="Times New Roman" pitchFamily="18" charset="0"/>
              </a:rPr>
              <a:t>定义中包括一个称为无穷点的元素，记为</a:t>
            </a:r>
            <a:r>
              <a:rPr lang="en-US" altLang="zh-CN" sz="2000" i="1" dirty="0">
                <a:solidFill>
                  <a:srgbClr val="0000FF"/>
                </a:solidFill>
                <a:latin typeface="Times New Roman" pitchFamily="18" charset="0"/>
              </a:rPr>
              <a:t>O</a:t>
            </a:r>
            <a:r>
              <a:rPr lang="zh-CN" altLang="en-US" sz="2000" dirty="0">
                <a:latin typeface="Times New Roman" pitchFamily="18" charset="0"/>
              </a:rPr>
              <a:t>。下图是椭圆曲线的两个例子</a:t>
            </a:r>
            <a:r>
              <a:rPr lang="zh-CN" altLang="en-US" sz="2000" dirty="0" smtClean="0">
                <a:latin typeface="Times New Roman" pitchFamily="18" charset="0"/>
              </a:rPr>
              <a:t>。</a:t>
            </a:r>
            <a:endParaRPr lang="en-US" altLang="zh-CN" sz="2000" dirty="0" smtClean="0">
              <a:latin typeface="Times New Roman" pitchFamily="18" charset="0"/>
            </a:endParaRPr>
          </a:p>
          <a:p>
            <a:pPr lvl="1" eaLnBrk="1" hangingPunct="1">
              <a:lnSpc>
                <a:spcPct val="110000"/>
              </a:lnSpc>
            </a:pPr>
            <a:endParaRPr lang="en-US" altLang="zh-CN" sz="2000" dirty="0">
              <a:latin typeface="Times New Roman" pitchFamily="18" charset="0"/>
            </a:endParaRPr>
          </a:p>
          <a:p>
            <a:pPr lvl="1" eaLnBrk="1" hangingPunct="1">
              <a:lnSpc>
                <a:spcPct val="110000"/>
              </a:lnSpc>
            </a:pPr>
            <a:endParaRPr lang="zh-CN" altLang="en-US" sz="2000" dirty="0">
              <a:latin typeface="Times New Roman" pitchFamily="18" charset="0"/>
            </a:endParaRPr>
          </a:p>
          <a:p>
            <a:pPr eaLnBrk="1" hangingPunct="1">
              <a:lnSpc>
                <a:spcPct val="110000"/>
              </a:lnSpc>
            </a:pPr>
            <a:endParaRPr lang="zh-CN" altLang="en-US" sz="2400" b="0" dirty="0">
              <a:latin typeface="Times New Roman" pitchFamily="18" charset="0"/>
            </a:endParaRPr>
          </a:p>
          <a:p>
            <a:pPr eaLnBrk="1" hangingPunct="1">
              <a:lnSpc>
                <a:spcPct val="110000"/>
              </a:lnSpc>
            </a:pPr>
            <a:endParaRPr lang="zh-CN" altLang="en-US" sz="2400" b="0" dirty="0">
              <a:latin typeface="Times New Roman" pitchFamily="18" charset="0"/>
            </a:endParaRPr>
          </a:p>
          <a:p>
            <a:pPr eaLnBrk="1" hangingPunct="1">
              <a:lnSpc>
                <a:spcPct val="110000"/>
              </a:lnSpc>
            </a:pPr>
            <a:endParaRPr lang="zh-CN" altLang="en-US" sz="2400" b="0" dirty="0">
              <a:latin typeface="Times New Roman" pitchFamily="18" charset="0"/>
            </a:endParaRPr>
          </a:p>
          <a:p>
            <a:pPr lvl="1" eaLnBrk="1" hangingPunct="1">
              <a:lnSpc>
                <a:spcPct val="110000"/>
              </a:lnSpc>
            </a:pPr>
            <a:endParaRPr lang="zh-CN" altLang="en-US" sz="2000" dirty="0">
              <a:latin typeface="Times New Roman" pitchFamily="18" charset="0"/>
            </a:endParaRPr>
          </a:p>
          <a:p>
            <a:pPr lvl="1" eaLnBrk="1" hangingPunct="1">
              <a:lnSpc>
                <a:spcPct val="110000"/>
              </a:lnSpc>
            </a:pPr>
            <a:r>
              <a:rPr lang="zh-CN" altLang="en-US" sz="2000" dirty="0">
                <a:latin typeface="Times New Roman" pitchFamily="18" charset="0"/>
              </a:rPr>
              <a:t>从图可见，椭圆曲线关于</a:t>
            </a:r>
            <a:r>
              <a:rPr lang="en-US" altLang="zh-CN" sz="2000" dirty="0">
                <a:latin typeface="Times New Roman" pitchFamily="18" charset="0"/>
              </a:rPr>
              <a:t>x</a:t>
            </a:r>
            <a:r>
              <a:rPr lang="zh-CN" altLang="en-US" sz="2000" dirty="0">
                <a:latin typeface="Times New Roman" pitchFamily="18" charset="0"/>
              </a:rPr>
              <a:t>轴对称。</a:t>
            </a:r>
            <a:endParaRPr lang="zh-CN" altLang="en-US" sz="1600" dirty="0">
              <a:latin typeface="Times New Roman" pitchFamily="18" charset="0"/>
              <a:cs typeface="Times New Roman" pitchFamily="18" charset="0"/>
            </a:endParaRPr>
          </a:p>
        </p:txBody>
      </p:sp>
      <p:graphicFrame>
        <p:nvGraphicFramePr>
          <p:cNvPr id="1007618" name="Object 4"/>
          <p:cNvGraphicFramePr>
            <a:graphicFrameLocks noChangeAspect="1"/>
          </p:cNvGraphicFramePr>
          <p:nvPr/>
        </p:nvGraphicFramePr>
        <p:xfrm>
          <a:off x="1504952" y="3000372"/>
          <a:ext cx="9591708" cy="2386013"/>
        </p:xfrm>
        <a:graphic>
          <a:graphicData uri="http://schemas.openxmlformats.org/presentationml/2006/ole">
            <p:oleObj spid="_x0000_s4098" name="Visio" r:id="rId3" imgW="7280148" imgH="2276246" progId="">
              <p:embed/>
            </p:oleObj>
          </a:graphicData>
        </a:graphic>
      </p:graphicFrame>
      <p:sp>
        <p:nvSpPr>
          <p:cNvPr id="6" name="灯片编号占位符 5"/>
          <p:cNvSpPr>
            <a:spLocks noGrp="1"/>
          </p:cNvSpPr>
          <p:nvPr>
            <p:ph type="sldNum" sz="quarter" idx="12"/>
          </p:nvPr>
        </p:nvSpPr>
        <p:spPr/>
        <p:txBody>
          <a:bodyPr/>
          <a:lstStyle/>
          <a:p>
            <a:pPr>
              <a:defRPr/>
            </a:pPr>
            <a:fld id="{D94256A8-4F82-40B0-86EC-A0FC779E80A4}" type="slidenum">
              <a:rPr lang="en-US" altLang="zh-CN" smtClean="0"/>
              <a:pPr>
                <a:defRPr/>
              </a:pPr>
              <a:t>60</a:t>
            </a:fld>
            <a:endParaRPr lang="en-US" altLang="zh-CN"/>
          </a:p>
        </p:txBody>
      </p:sp>
    </p:spTree>
    <p:extLst>
      <p:ext uri="{BB962C8B-B14F-4D97-AF65-F5344CB8AC3E}">
        <p14:creationId xmlns="" xmlns:p14="http://schemas.microsoft.com/office/powerpoint/2010/main" val="20036834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5.7.3 </a:t>
            </a:r>
            <a:r>
              <a:rPr lang="zh-CN" altLang="en-US" sz="4000" b="1" dirty="0" smtClean="0"/>
              <a:t>椭圆曲线加密</a:t>
            </a:r>
            <a:endParaRPr lang="zh-CN" altLang="en-US" dirty="0"/>
          </a:p>
        </p:txBody>
      </p:sp>
      <p:sp>
        <p:nvSpPr>
          <p:cNvPr id="3" name="内容占位符 2"/>
          <p:cNvSpPr>
            <a:spLocks noGrp="1"/>
          </p:cNvSpPr>
          <p:nvPr>
            <p:ph idx="1"/>
          </p:nvPr>
        </p:nvSpPr>
        <p:spPr>
          <a:xfrm>
            <a:off x="380960" y="1285860"/>
            <a:ext cx="11582400" cy="4214842"/>
          </a:xfrm>
        </p:spPr>
        <p:txBody>
          <a:bodyPr/>
          <a:lstStyle/>
          <a:p>
            <a:pPr eaLnBrk="1" hangingPunct="1">
              <a:lnSpc>
                <a:spcPct val="150000"/>
              </a:lnSpc>
            </a:pPr>
            <a:r>
              <a:rPr lang="zh-CN" altLang="en-US" sz="2000" dirty="0">
                <a:latin typeface="Times New Roman" pitchFamily="18" charset="0"/>
              </a:rPr>
              <a:t>密码中普遍采用的是有限域上的椭圆曲线，有限域上的椭圆曲线是指曲线方程定义</a:t>
            </a:r>
            <a:r>
              <a:rPr lang="zh-CN" altLang="en-US" sz="2000" dirty="0" smtClean="0">
                <a:latin typeface="Times New Roman" pitchFamily="18" charset="0"/>
              </a:rPr>
              <a:t>式中</a:t>
            </a:r>
            <a:r>
              <a:rPr lang="zh-CN" altLang="en-US" sz="2000" dirty="0">
                <a:latin typeface="Times New Roman" pitchFamily="18" charset="0"/>
              </a:rPr>
              <a:t>，所有系数都是某一有限域</a:t>
            </a:r>
            <a:r>
              <a:rPr lang="en-US" altLang="zh-CN" sz="2000" dirty="0">
                <a:latin typeface="Times New Roman" pitchFamily="18" charset="0"/>
              </a:rPr>
              <a:t>GF(</a:t>
            </a:r>
            <a:r>
              <a:rPr lang="en-US" altLang="zh-CN" sz="2000" i="1" dirty="0">
                <a:latin typeface="Times New Roman" pitchFamily="18" charset="0"/>
              </a:rPr>
              <a:t>p</a:t>
            </a:r>
            <a:r>
              <a:rPr lang="en-US" altLang="zh-CN" sz="2000" dirty="0">
                <a:latin typeface="Times New Roman" pitchFamily="18" charset="0"/>
              </a:rPr>
              <a:t>)</a:t>
            </a:r>
            <a:r>
              <a:rPr lang="zh-CN" altLang="en-US" sz="2000" dirty="0">
                <a:latin typeface="Times New Roman" pitchFamily="18" charset="0"/>
              </a:rPr>
              <a:t>中的元素（其中</a:t>
            </a:r>
            <a:r>
              <a:rPr lang="en-US" altLang="zh-CN" sz="2000" i="1" dirty="0">
                <a:latin typeface="Times New Roman" pitchFamily="18" charset="0"/>
              </a:rPr>
              <a:t>p</a:t>
            </a:r>
            <a:r>
              <a:rPr lang="zh-CN" altLang="en-US" sz="2000" dirty="0">
                <a:latin typeface="Times New Roman" pitchFamily="18" charset="0"/>
              </a:rPr>
              <a:t>为一大素数</a:t>
            </a:r>
            <a:r>
              <a:rPr lang="zh-CN" altLang="en-US" sz="2000" dirty="0" smtClean="0">
                <a:latin typeface="Times New Roman" pitchFamily="18" charset="0"/>
              </a:rPr>
              <a:t>）。</a:t>
            </a:r>
            <a:endParaRPr lang="zh-CN" altLang="en-US" sz="2000" dirty="0">
              <a:latin typeface="Times New Roman" pitchFamily="18" charset="0"/>
            </a:endParaRPr>
          </a:p>
          <a:p>
            <a:pPr lvl="1" eaLnBrk="1" hangingPunct="1">
              <a:lnSpc>
                <a:spcPct val="150000"/>
              </a:lnSpc>
            </a:pPr>
            <a:r>
              <a:rPr lang="zh-CN" altLang="en-US" sz="2000" dirty="0">
                <a:latin typeface="Times New Roman" pitchFamily="18" charset="0"/>
              </a:rPr>
              <a:t>其中最为常用的是</a:t>
            </a:r>
            <a:r>
              <a:rPr lang="zh-CN" altLang="en-US" sz="2000" dirty="0" smtClean="0">
                <a:latin typeface="Times New Roman" pitchFamily="18" charset="0"/>
              </a:rPr>
              <a:t>由以</a:t>
            </a:r>
            <a:r>
              <a:rPr lang="zh-CN" altLang="en-US" sz="2000" dirty="0" smtClean="0">
                <a:latin typeface="Times New Roman" pitchFamily="18" charset="0"/>
              </a:rPr>
              <a:t>下</a:t>
            </a:r>
            <a:r>
              <a:rPr lang="zh-CN" altLang="en-US" sz="2000" dirty="0" smtClean="0">
                <a:latin typeface="Times New Roman" pitchFamily="18" charset="0"/>
              </a:rPr>
              <a:t>方程定义</a:t>
            </a:r>
            <a:r>
              <a:rPr lang="zh-CN" altLang="en-US" sz="2000" dirty="0">
                <a:latin typeface="Times New Roman" pitchFamily="18" charset="0"/>
              </a:rPr>
              <a:t>的曲线 </a:t>
            </a:r>
            <a:endParaRPr lang="zh-CN" altLang="en-US" sz="2000" i="1" dirty="0">
              <a:latin typeface="Times New Roman" pitchFamily="18" charset="0"/>
            </a:endParaRPr>
          </a:p>
          <a:p>
            <a:pPr lvl="1" eaLnBrk="1" hangingPunct="1">
              <a:lnSpc>
                <a:spcPct val="150000"/>
              </a:lnSpc>
              <a:buNone/>
            </a:pPr>
            <a:r>
              <a:rPr lang="en-US" altLang="zh-CN" sz="2000" i="1" dirty="0">
                <a:latin typeface="Times New Roman" pitchFamily="18" charset="0"/>
              </a:rPr>
              <a:t>                                      y</a:t>
            </a:r>
            <a:r>
              <a:rPr lang="en-US" altLang="zh-CN" sz="2000" baseline="30000" dirty="0">
                <a:latin typeface="Times New Roman" pitchFamily="18" charset="0"/>
              </a:rPr>
              <a:t>2</a:t>
            </a:r>
            <a:r>
              <a:rPr lang="en-US" altLang="zh-CN" sz="2000" dirty="0">
                <a:latin typeface="Times New Roman" pitchFamily="18" charset="0"/>
              </a:rPr>
              <a:t>≡</a:t>
            </a:r>
            <a:r>
              <a:rPr lang="en-US" altLang="zh-CN" sz="2000" i="1" dirty="0">
                <a:latin typeface="Times New Roman" pitchFamily="18" charset="0"/>
              </a:rPr>
              <a:t>x</a:t>
            </a:r>
            <a:r>
              <a:rPr lang="en-US" altLang="zh-CN" sz="2000" baseline="30000" dirty="0">
                <a:latin typeface="Times New Roman" pitchFamily="18" charset="0"/>
              </a:rPr>
              <a:t>3</a:t>
            </a:r>
            <a:r>
              <a:rPr lang="en-US" altLang="zh-CN" sz="2000" dirty="0">
                <a:latin typeface="Times New Roman" pitchFamily="18" charset="0"/>
              </a:rPr>
              <a:t>+</a:t>
            </a:r>
            <a:r>
              <a:rPr lang="en-US" altLang="zh-CN" sz="2000" i="1" dirty="0">
                <a:latin typeface="Times New Roman" pitchFamily="18" charset="0"/>
              </a:rPr>
              <a:t>ax</a:t>
            </a:r>
            <a:r>
              <a:rPr lang="en-US" altLang="zh-CN" sz="2000" dirty="0">
                <a:latin typeface="Times New Roman" pitchFamily="18" charset="0"/>
              </a:rPr>
              <a:t>+</a:t>
            </a:r>
            <a:r>
              <a:rPr lang="en-US" altLang="zh-CN" sz="2000" i="1" dirty="0">
                <a:latin typeface="Times New Roman" pitchFamily="18" charset="0"/>
              </a:rPr>
              <a:t>b</a:t>
            </a:r>
            <a:r>
              <a:rPr lang="en-US" altLang="zh-CN" sz="2000" dirty="0">
                <a:latin typeface="Times New Roman" pitchFamily="18" charset="0"/>
              </a:rPr>
              <a:t>(mod </a:t>
            </a:r>
            <a:r>
              <a:rPr lang="en-US" altLang="zh-CN" sz="2000" i="1" dirty="0">
                <a:latin typeface="Times New Roman" pitchFamily="18" charset="0"/>
              </a:rPr>
              <a:t>p</a:t>
            </a:r>
            <a:r>
              <a:rPr lang="en-US" altLang="zh-CN" sz="2000" dirty="0" smtClean="0">
                <a:latin typeface="Times New Roman" pitchFamily="18" charset="0"/>
              </a:rPr>
              <a:t>)</a:t>
            </a:r>
            <a:endParaRPr lang="en-US" altLang="zh-CN" sz="2000" dirty="0">
              <a:latin typeface="Times New Roman" pitchFamily="18" charset="0"/>
            </a:endParaRPr>
          </a:p>
          <a:p>
            <a:pPr lvl="2" eaLnBrk="1" hangingPunct="1">
              <a:lnSpc>
                <a:spcPct val="150000"/>
              </a:lnSpc>
              <a:buNone/>
            </a:pPr>
            <a:r>
              <a:rPr lang="en-US" altLang="zh-CN" sz="2000" dirty="0">
                <a:latin typeface="Times New Roman" pitchFamily="18" charset="0"/>
              </a:rPr>
              <a:t>                       (</a:t>
            </a:r>
            <a:r>
              <a:rPr lang="en-US" altLang="zh-CN" sz="2000" i="1" dirty="0" err="1">
                <a:latin typeface="Times New Roman" pitchFamily="18" charset="0"/>
              </a:rPr>
              <a:t>a</a:t>
            </a:r>
            <a:r>
              <a:rPr lang="en-US" altLang="zh-CN" sz="2000" dirty="0" err="1">
                <a:latin typeface="Times New Roman" pitchFamily="18" charset="0"/>
              </a:rPr>
              <a:t>,</a:t>
            </a:r>
            <a:r>
              <a:rPr lang="en-US" altLang="zh-CN" sz="2000" i="1" dirty="0" err="1">
                <a:latin typeface="Times New Roman" pitchFamily="18" charset="0"/>
              </a:rPr>
              <a:t>b</a:t>
            </a:r>
            <a:r>
              <a:rPr lang="en-US" altLang="zh-CN" sz="2000" dirty="0" err="1">
                <a:latin typeface="Times New Roman" pitchFamily="18" charset="0"/>
                <a:sym typeface="Symbol" pitchFamily="18" charset="2"/>
              </a:rPr>
              <a:t></a:t>
            </a:r>
            <a:r>
              <a:rPr lang="en-US" altLang="zh-CN" sz="2000" dirty="0" err="1">
                <a:latin typeface="Times New Roman" pitchFamily="18" charset="0"/>
              </a:rPr>
              <a:t>GF</a:t>
            </a:r>
            <a:r>
              <a:rPr lang="en-US" altLang="zh-CN" sz="2000" dirty="0">
                <a:latin typeface="Times New Roman" pitchFamily="18" charset="0"/>
              </a:rPr>
              <a:t>(</a:t>
            </a:r>
            <a:r>
              <a:rPr lang="en-US" altLang="zh-CN" sz="2000" i="1" dirty="0">
                <a:latin typeface="Times New Roman" pitchFamily="18" charset="0"/>
              </a:rPr>
              <a:t>p</a:t>
            </a:r>
            <a:r>
              <a:rPr lang="en-US" altLang="zh-CN" sz="2000" dirty="0">
                <a:latin typeface="Times New Roman" pitchFamily="18" charset="0"/>
              </a:rPr>
              <a:t>),4</a:t>
            </a:r>
            <a:r>
              <a:rPr lang="en-US" altLang="zh-CN" sz="2000" i="1" dirty="0">
                <a:latin typeface="Times New Roman" pitchFamily="18" charset="0"/>
              </a:rPr>
              <a:t>a</a:t>
            </a:r>
            <a:r>
              <a:rPr lang="en-US" altLang="zh-CN" sz="2000" baseline="30000" dirty="0">
                <a:latin typeface="Times New Roman" pitchFamily="18" charset="0"/>
              </a:rPr>
              <a:t>3</a:t>
            </a:r>
            <a:r>
              <a:rPr lang="en-US" altLang="zh-CN" sz="2000" dirty="0">
                <a:latin typeface="Times New Roman" pitchFamily="18" charset="0"/>
              </a:rPr>
              <a:t>+27</a:t>
            </a:r>
            <a:r>
              <a:rPr lang="en-US" altLang="zh-CN" sz="2000" i="1" dirty="0">
                <a:latin typeface="Times New Roman" pitchFamily="18" charset="0"/>
              </a:rPr>
              <a:t>b</a:t>
            </a:r>
            <a:r>
              <a:rPr lang="en-US" altLang="zh-CN" sz="2000" baseline="30000" dirty="0">
                <a:latin typeface="Times New Roman" pitchFamily="18" charset="0"/>
              </a:rPr>
              <a:t>2</a:t>
            </a:r>
            <a:r>
              <a:rPr lang="en-US" altLang="zh-CN" sz="2000" dirty="0">
                <a:latin typeface="Times New Roman" pitchFamily="18" charset="0"/>
              </a:rPr>
              <a:t>(mod </a:t>
            </a:r>
            <a:r>
              <a:rPr lang="en-US" altLang="zh-CN" sz="2000" i="1" dirty="0">
                <a:latin typeface="Times New Roman" pitchFamily="18" charset="0"/>
              </a:rPr>
              <a:t>p</a:t>
            </a:r>
            <a:r>
              <a:rPr lang="en-US" altLang="zh-CN" sz="2000" dirty="0">
                <a:latin typeface="Times New Roman" pitchFamily="18" charset="0"/>
              </a:rPr>
              <a:t>)≠0</a:t>
            </a:r>
            <a:r>
              <a:rPr lang="en-US" altLang="zh-CN" sz="2000" dirty="0" smtClean="0">
                <a:latin typeface="Times New Roman" pitchFamily="18" charset="0"/>
              </a:rPr>
              <a:t>)</a:t>
            </a:r>
          </a:p>
          <a:p>
            <a:pPr marL="0" lvl="2" eaLnBrk="1" hangingPunct="1">
              <a:lnSpc>
                <a:spcPct val="150000"/>
              </a:lnSpc>
              <a:buNone/>
            </a:pPr>
            <a:r>
              <a:rPr lang="zh-CN" altLang="en-US" sz="2000" dirty="0" smtClean="0">
                <a:latin typeface="Times New Roman" pitchFamily="18" charset="0"/>
              </a:rPr>
              <a:t>例：椭圆曲线</a:t>
            </a:r>
            <a:r>
              <a:rPr lang="en-US" altLang="zh-CN" sz="2000" i="1" dirty="0" smtClean="0">
                <a:latin typeface="Times New Roman" pitchFamily="18" charset="0"/>
              </a:rPr>
              <a:t>E</a:t>
            </a:r>
            <a:r>
              <a:rPr lang="en-US" altLang="zh-CN" sz="2000" baseline="-25000" dirty="0" smtClean="0">
                <a:latin typeface="Times New Roman" pitchFamily="18" charset="0"/>
              </a:rPr>
              <a:t>23</a:t>
            </a:r>
            <a:r>
              <a:rPr lang="en-US" altLang="zh-CN" sz="2000" dirty="0" smtClean="0">
                <a:latin typeface="Times New Roman" pitchFamily="18" charset="0"/>
              </a:rPr>
              <a:t>(1, 1)</a:t>
            </a:r>
            <a:r>
              <a:rPr lang="zh-CN" altLang="en-US" sz="2000" dirty="0" smtClean="0">
                <a:latin typeface="Times New Roman" pitchFamily="18" charset="0"/>
              </a:rPr>
              <a:t>，</a:t>
            </a:r>
            <a:r>
              <a:rPr lang="en-US" altLang="zh-CN" sz="2000" dirty="0" smtClean="0">
                <a:latin typeface="Times New Roman" pitchFamily="18" charset="0"/>
              </a:rPr>
              <a:t>4</a:t>
            </a:r>
            <a:r>
              <a:rPr lang="en-US" altLang="zh-CN" sz="2000" i="1" dirty="0" smtClean="0">
                <a:latin typeface="Times New Roman" pitchFamily="18" charset="0"/>
              </a:rPr>
              <a:t>a</a:t>
            </a:r>
            <a:r>
              <a:rPr lang="en-US" altLang="zh-CN" sz="2000" baseline="30000" dirty="0" smtClean="0">
                <a:latin typeface="Times New Roman" pitchFamily="18" charset="0"/>
              </a:rPr>
              <a:t>3</a:t>
            </a:r>
            <a:r>
              <a:rPr lang="en-US" altLang="zh-CN" sz="2000" dirty="0" smtClean="0">
                <a:latin typeface="Times New Roman" pitchFamily="18" charset="0"/>
              </a:rPr>
              <a:t>+27</a:t>
            </a:r>
            <a:r>
              <a:rPr lang="en-US" altLang="zh-CN" sz="2000" i="1" dirty="0" smtClean="0">
                <a:latin typeface="Times New Roman" pitchFamily="18" charset="0"/>
              </a:rPr>
              <a:t>b</a:t>
            </a:r>
            <a:r>
              <a:rPr lang="en-US" altLang="zh-CN" sz="2000" baseline="30000" dirty="0" smtClean="0">
                <a:latin typeface="Times New Roman" pitchFamily="18" charset="0"/>
              </a:rPr>
              <a:t>2</a:t>
            </a:r>
            <a:r>
              <a:rPr lang="en-US" altLang="zh-CN" sz="2000" dirty="0" smtClean="0">
                <a:latin typeface="Times New Roman" pitchFamily="18" charset="0"/>
              </a:rPr>
              <a:t>(mod 23)≡8≠0</a:t>
            </a:r>
            <a:r>
              <a:rPr lang="zh-CN" altLang="en-US" sz="2000" dirty="0" smtClean="0">
                <a:latin typeface="Times New Roman" pitchFamily="18" charset="0"/>
              </a:rPr>
              <a:t>，方程为</a:t>
            </a:r>
            <a:r>
              <a:rPr lang="en-US" altLang="zh-CN" sz="2000" i="1" dirty="0" smtClean="0">
                <a:latin typeface="Times New Roman" pitchFamily="18" charset="0"/>
              </a:rPr>
              <a:t>y</a:t>
            </a:r>
            <a:r>
              <a:rPr lang="en-US" altLang="zh-CN" sz="2000" baseline="30000" dirty="0" smtClean="0">
                <a:latin typeface="Times New Roman" pitchFamily="18" charset="0"/>
              </a:rPr>
              <a:t>2</a:t>
            </a:r>
            <a:r>
              <a:rPr lang="en-US" altLang="zh-CN" sz="2000" dirty="0" smtClean="0">
                <a:latin typeface="Times New Roman" pitchFamily="18" charset="0"/>
              </a:rPr>
              <a:t>≡</a:t>
            </a:r>
            <a:r>
              <a:rPr lang="en-US" altLang="zh-CN" sz="2000" i="1" dirty="0" smtClean="0">
                <a:latin typeface="Times New Roman" pitchFamily="18" charset="0"/>
              </a:rPr>
              <a:t>x</a:t>
            </a:r>
            <a:r>
              <a:rPr lang="en-US" altLang="zh-CN" sz="2000" baseline="30000" dirty="0" smtClean="0">
                <a:latin typeface="Times New Roman" pitchFamily="18" charset="0"/>
              </a:rPr>
              <a:t>3</a:t>
            </a:r>
            <a:r>
              <a:rPr lang="en-US" altLang="zh-CN" sz="2000" dirty="0" smtClean="0">
                <a:latin typeface="Times New Roman" pitchFamily="18" charset="0"/>
              </a:rPr>
              <a:t>+</a:t>
            </a:r>
            <a:r>
              <a:rPr lang="en-US" altLang="zh-CN" sz="2000" i="1" dirty="0" smtClean="0">
                <a:latin typeface="Times New Roman" pitchFamily="18" charset="0"/>
              </a:rPr>
              <a:t>x</a:t>
            </a:r>
            <a:r>
              <a:rPr lang="en-US" altLang="zh-CN" sz="2000" dirty="0" smtClean="0">
                <a:latin typeface="Times New Roman" pitchFamily="18" charset="0"/>
              </a:rPr>
              <a:t>+1(mod 23)</a:t>
            </a:r>
            <a:r>
              <a:rPr lang="zh-CN" altLang="en-US" sz="2000" dirty="0" smtClean="0">
                <a:latin typeface="Times New Roman" pitchFamily="18" charset="0"/>
              </a:rPr>
              <a:t>，那么曲线在</a:t>
            </a:r>
            <a:r>
              <a:rPr lang="en-US" altLang="zh-CN" sz="2000" dirty="0" smtClean="0">
                <a:latin typeface="Times New Roman" pitchFamily="18" charset="0"/>
              </a:rPr>
              <a:t>GF(23)</a:t>
            </a:r>
            <a:r>
              <a:rPr lang="zh-CN" altLang="en-US" sz="2000" dirty="0" smtClean="0">
                <a:latin typeface="Times New Roman" pitchFamily="18" charset="0"/>
              </a:rPr>
              <a:t>中的整数点，注意点和其逆元，表中未给出</a:t>
            </a:r>
            <a:r>
              <a:rPr lang="en-US" altLang="zh-CN" sz="2000" i="1" dirty="0" smtClean="0">
                <a:latin typeface="Times New Roman" pitchFamily="18" charset="0"/>
              </a:rPr>
              <a:t>O</a:t>
            </a:r>
            <a:endParaRPr lang="en-US" altLang="zh-CN" sz="2000" dirty="0">
              <a:latin typeface="Times New Roman" pitchFamily="18" charset="0"/>
            </a:endParaRPr>
          </a:p>
        </p:txBody>
      </p:sp>
      <p:sp>
        <p:nvSpPr>
          <p:cNvPr id="4" name="灯片编号占位符 3"/>
          <p:cNvSpPr>
            <a:spLocks noGrp="1"/>
          </p:cNvSpPr>
          <p:nvPr>
            <p:ph type="sldNum" sz="quarter" idx="12"/>
          </p:nvPr>
        </p:nvSpPr>
        <p:spPr>
          <a:xfrm>
            <a:off x="9855200" y="6477000"/>
            <a:ext cx="1727200" cy="304800"/>
          </a:xfrm>
        </p:spPr>
        <p:txBody>
          <a:bodyPr/>
          <a:lstStyle/>
          <a:p>
            <a:pPr>
              <a:defRPr/>
            </a:pPr>
            <a:fld id="{896E1043-1F2A-4C9B-855A-0B3264F68AF7}" type="slidenum">
              <a:rPr lang="en-US" altLang="zh-CN" smtClean="0"/>
              <a:pPr>
                <a:defRPr/>
              </a:pPr>
              <a:t>61</a:t>
            </a:fld>
            <a:endParaRPr lang="en-US" altLang="zh-CN" dirty="0"/>
          </a:p>
        </p:txBody>
      </p:sp>
      <p:graphicFrame>
        <p:nvGraphicFramePr>
          <p:cNvPr id="6" name="Group 186"/>
          <p:cNvGraphicFramePr>
            <a:graphicFrameLocks/>
          </p:cNvGraphicFramePr>
          <p:nvPr>
            <p:extLst>
              <p:ext uri="{D42A27DB-BD31-4B8C-83A1-F6EECF244321}">
                <p14:modId xmlns="" xmlns:p14="http://schemas.microsoft.com/office/powerpoint/2010/main" val="1631644606"/>
              </p:ext>
            </p:extLst>
          </p:nvPr>
        </p:nvGraphicFramePr>
        <p:xfrm>
          <a:off x="914400" y="4869160"/>
          <a:ext cx="10464798" cy="1007474"/>
        </p:xfrm>
        <a:graphic>
          <a:graphicData uri="http://schemas.openxmlformats.org/drawingml/2006/table">
            <a:tbl>
              <a:tblPr/>
              <a:tblGrid>
                <a:gridCol w="1164053">
                  <a:extLst>
                    <a:ext uri="{9D8B030D-6E8A-4147-A177-3AD203B41FA5}">
                      <a16:colId xmlns="" xmlns:a16="http://schemas.microsoft.com/office/drawing/2014/main" val="20000"/>
                    </a:ext>
                  </a:extLst>
                </a:gridCol>
                <a:gridCol w="1160160">
                  <a:extLst>
                    <a:ext uri="{9D8B030D-6E8A-4147-A177-3AD203B41FA5}">
                      <a16:colId xmlns="" xmlns:a16="http://schemas.microsoft.com/office/drawing/2014/main" val="20001"/>
                    </a:ext>
                  </a:extLst>
                </a:gridCol>
                <a:gridCol w="1164053">
                  <a:extLst>
                    <a:ext uri="{9D8B030D-6E8A-4147-A177-3AD203B41FA5}">
                      <a16:colId xmlns="" xmlns:a16="http://schemas.microsoft.com/office/drawing/2014/main" val="20002"/>
                    </a:ext>
                  </a:extLst>
                </a:gridCol>
                <a:gridCol w="1164053">
                  <a:extLst>
                    <a:ext uri="{9D8B030D-6E8A-4147-A177-3AD203B41FA5}">
                      <a16:colId xmlns="" xmlns:a16="http://schemas.microsoft.com/office/drawing/2014/main" val="20003"/>
                    </a:ext>
                  </a:extLst>
                </a:gridCol>
                <a:gridCol w="1160160">
                  <a:extLst>
                    <a:ext uri="{9D8B030D-6E8A-4147-A177-3AD203B41FA5}">
                      <a16:colId xmlns="" xmlns:a16="http://schemas.microsoft.com/office/drawing/2014/main" val="20004"/>
                    </a:ext>
                  </a:extLst>
                </a:gridCol>
                <a:gridCol w="1164053">
                  <a:extLst>
                    <a:ext uri="{9D8B030D-6E8A-4147-A177-3AD203B41FA5}">
                      <a16:colId xmlns="" xmlns:a16="http://schemas.microsoft.com/office/drawing/2014/main" val="20005"/>
                    </a:ext>
                  </a:extLst>
                </a:gridCol>
                <a:gridCol w="1164053">
                  <a:extLst>
                    <a:ext uri="{9D8B030D-6E8A-4147-A177-3AD203B41FA5}">
                      <a16:colId xmlns="" xmlns:a16="http://schemas.microsoft.com/office/drawing/2014/main" val="20006"/>
                    </a:ext>
                  </a:extLst>
                </a:gridCol>
                <a:gridCol w="1160160">
                  <a:extLst>
                    <a:ext uri="{9D8B030D-6E8A-4147-A177-3AD203B41FA5}">
                      <a16:colId xmlns="" xmlns:a16="http://schemas.microsoft.com/office/drawing/2014/main" val="20007"/>
                    </a:ext>
                  </a:extLst>
                </a:gridCol>
                <a:gridCol w="1164053">
                  <a:extLst>
                    <a:ext uri="{9D8B030D-6E8A-4147-A177-3AD203B41FA5}">
                      <a16:colId xmlns="" xmlns:a16="http://schemas.microsoft.com/office/drawing/2014/main" val="20008"/>
                    </a:ext>
                  </a:extLst>
                </a:gridCol>
              </a:tblGrid>
              <a:tr h="31840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(0</a:t>
                      </a:r>
                      <a:r>
                        <a:rPr kumimoji="0" lang="zh-CN" alt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(0</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22)</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7)</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16)</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(3</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10)</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(3</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13)</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(4</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0)</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(5</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4)</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(5</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19)</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3683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(6</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4)</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(6</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19)</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(7</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11)</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(7</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12)</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(9</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7)</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(9</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16)</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(11</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3)</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(11</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20)</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(12</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4)</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3536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(12</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19)</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(13</a:t>
                      </a:r>
                      <a:r>
                        <a:rPr kumimoji="0" lang="zh-CN" alt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7)</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(13</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16)</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(17</a:t>
                      </a:r>
                      <a:r>
                        <a:rPr kumimoji="0" lang="zh-CN" alt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3)</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(17</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20)</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(18</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3)</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(18</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20)</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(19</a:t>
                      </a:r>
                      <a:r>
                        <a:rPr kumimoji="0" lang="zh-CN" altLang="en-US"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5)</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(19</a:t>
                      </a:r>
                      <a:r>
                        <a:rPr kumimoji="0" lang="zh-CN" alt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a:t>
                      </a:r>
                      <a:r>
                        <a:rPr kumimoji="0" lang="en-US" altLang="zh-CN" sz="16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cs typeface="Times New Roman" pitchFamily="18" charset="0"/>
                        </a:rPr>
                        <a:t>18)</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1936066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5.7.3 </a:t>
            </a:r>
            <a:r>
              <a:rPr lang="zh-CN" altLang="en-US" sz="4000" b="1" dirty="0" smtClean="0"/>
              <a:t>椭圆曲线加密</a:t>
            </a:r>
            <a:endParaRPr lang="zh-CN" altLang="en-US" dirty="0"/>
          </a:p>
        </p:txBody>
      </p:sp>
      <p:sp>
        <p:nvSpPr>
          <p:cNvPr id="3" name="内容占位符 2"/>
          <p:cNvSpPr>
            <a:spLocks noGrp="1"/>
          </p:cNvSpPr>
          <p:nvPr>
            <p:ph idx="1"/>
          </p:nvPr>
        </p:nvSpPr>
        <p:spPr>
          <a:xfrm>
            <a:off x="406400" y="914400"/>
            <a:ext cx="11582400" cy="5562600"/>
          </a:xfrm>
        </p:spPr>
        <p:txBody>
          <a:bodyPr/>
          <a:lstStyle/>
          <a:p>
            <a:pPr eaLnBrk="1" hangingPunct="1">
              <a:lnSpc>
                <a:spcPct val="110000"/>
              </a:lnSpc>
            </a:pPr>
            <a:r>
              <a:rPr lang="en-US" altLang="zh-CN" sz="2400" i="1" dirty="0" err="1">
                <a:latin typeface="Times New Roman" pitchFamily="18" charset="0"/>
              </a:rPr>
              <a:t>E</a:t>
            </a:r>
            <a:r>
              <a:rPr lang="en-US" altLang="zh-CN" sz="2400" i="1" baseline="-25000" dirty="0" err="1">
                <a:latin typeface="Times New Roman" pitchFamily="18" charset="0"/>
              </a:rPr>
              <a:t>p</a:t>
            </a:r>
            <a:r>
              <a:rPr lang="en-US" altLang="zh-CN" sz="2400" dirty="0">
                <a:latin typeface="Times New Roman" pitchFamily="18" charset="0"/>
              </a:rPr>
              <a:t>(</a:t>
            </a:r>
            <a:r>
              <a:rPr lang="en-US" altLang="zh-CN" sz="2400" i="1" dirty="0" err="1">
                <a:latin typeface="Times New Roman" pitchFamily="18" charset="0"/>
              </a:rPr>
              <a:t>a</a:t>
            </a:r>
            <a:r>
              <a:rPr lang="en-US" altLang="zh-CN" sz="2400" dirty="0" err="1">
                <a:latin typeface="Times New Roman" pitchFamily="18" charset="0"/>
              </a:rPr>
              <a:t>,</a:t>
            </a:r>
            <a:r>
              <a:rPr lang="en-US" altLang="zh-CN" sz="2400" i="1" dirty="0" err="1">
                <a:latin typeface="Times New Roman" pitchFamily="18" charset="0"/>
              </a:rPr>
              <a:t>b</a:t>
            </a:r>
            <a:r>
              <a:rPr lang="en-US" altLang="zh-CN" sz="2400" dirty="0">
                <a:latin typeface="Times New Roman" pitchFamily="18" charset="0"/>
              </a:rPr>
              <a:t>)</a:t>
            </a:r>
            <a:r>
              <a:rPr lang="zh-CN" altLang="en-US" sz="2400" dirty="0">
                <a:latin typeface="Times New Roman" pitchFamily="18" charset="0"/>
              </a:rPr>
              <a:t>上的加法定义如下： </a:t>
            </a:r>
          </a:p>
          <a:p>
            <a:pPr lvl="1" eaLnBrk="1" hangingPunct="1">
              <a:lnSpc>
                <a:spcPct val="110000"/>
              </a:lnSpc>
            </a:pPr>
            <a:r>
              <a:rPr lang="zh-CN" altLang="en-US" sz="2000" dirty="0">
                <a:latin typeface="Times New Roman" pitchFamily="18" charset="0"/>
              </a:rPr>
              <a:t>设</a:t>
            </a:r>
            <a:r>
              <a:rPr lang="en-US" altLang="zh-CN" sz="2000" i="1" dirty="0">
                <a:latin typeface="Times New Roman" pitchFamily="18" charset="0"/>
              </a:rPr>
              <a:t>P</a:t>
            </a:r>
            <a:r>
              <a:rPr lang="zh-CN" altLang="en-US" sz="2000" dirty="0">
                <a:latin typeface="Times New Roman" pitchFamily="18" charset="0"/>
              </a:rPr>
              <a:t>，</a:t>
            </a:r>
            <a:r>
              <a:rPr lang="en-US" altLang="zh-CN" sz="2000" i="1" dirty="0" err="1">
                <a:latin typeface="Times New Roman" pitchFamily="18" charset="0"/>
              </a:rPr>
              <a:t>Q</a:t>
            </a:r>
            <a:r>
              <a:rPr lang="en-US" altLang="zh-CN" sz="2000" dirty="0" err="1">
                <a:latin typeface="Times New Roman" pitchFamily="18" charset="0"/>
                <a:sym typeface="Symbol" pitchFamily="18" charset="2"/>
              </a:rPr>
              <a:t></a:t>
            </a:r>
            <a:r>
              <a:rPr lang="en-US" altLang="zh-CN" sz="2000" i="1" dirty="0" err="1">
                <a:latin typeface="Times New Roman" pitchFamily="18" charset="0"/>
              </a:rPr>
              <a:t>E</a:t>
            </a:r>
            <a:r>
              <a:rPr lang="en-US" altLang="zh-CN" sz="2000" i="1" baseline="-25000" dirty="0" err="1">
                <a:latin typeface="Times New Roman" pitchFamily="18" charset="0"/>
              </a:rPr>
              <a:t>p</a:t>
            </a:r>
            <a:r>
              <a:rPr lang="en-US" altLang="zh-CN" sz="2000" dirty="0">
                <a:latin typeface="Times New Roman" pitchFamily="18" charset="0"/>
              </a:rPr>
              <a:t>(</a:t>
            </a:r>
            <a:r>
              <a:rPr lang="en-US" altLang="zh-CN" sz="2000" i="1" dirty="0" err="1">
                <a:latin typeface="Times New Roman" pitchFamily="18" charset="0"/>
              </a:rPr>
              <a:t>a</a:t>
            </a:r>
            <a:r>
              <a:rPr lang="en-US" altLang="zh-CN" sz="2000" dirty="0" err="1">
                <a:latin typeface="Times New Roman" pitchFamily="18" charset="0"/>
              </a:rPr>
              <a:t>,</a:t>
            </a:r>
            <a:r>
              <a:rPr lang="en-US" altLang="zh-CN" sz="2000" i="1" dirty="0" err="1">
                <a:latin typeface="Times New Roman" pitchFamily="18" charset="0"/>
              </a:rPr>
              <a:t>b</a:t>
            </a:r>
            <a:r>
              <a:rPr lang="en-US" altLang="zh-CN" sz="2000" dirty="0">
                <a:latin typeface="Times New Roman" pitchFamily="18" charset="0"/>
              </a:rPr>
              <a:t>)</a:t>
            </a:r>
            <a:r>
              <a:rPr lang="zh-CN" altLang="en-US" sz="2000" dirty="0">
                <a:latin typeface="Times New Roman" pitchFamily="18" charset="0"/>
              </a:rPr>
              <a:t>，则 </a:t>
            </a:r>
            <a:endParaRPr lang="en-US" altLang="zh-CN" sz="2000" dirty="0">
              <a:latin typeface="Times New Roman" pitchFamily="18" charset="0"/>
            </a:endParaRPr>
          </a:p>
          <a:p>
            <a:pPr lvl="1" eaLnBrk="1" hangingPunct="1">
              <a:lnSpc>
                <a:spcPct val="110000"/>
              </a:lnSpc>
            </a:pPr>
            <a:r>
              <a:rPr lang="zh-CN" altLang="en-US" sz="2000" dirty="0">
                <a:latin typeface="Times New Roman" pitchFamily="18" charset="0"/>
              </a:rPr>
              <a:t>① </a:t>
            </a:r>
            <a:r>
              <a:rPr lang="en-US" altLang="zh-CN" sz="2000" i="1" dirty="0">
                <a:latin typeface="Times New Roman" pitchFamily="18" charset="0"/>
              </a:rPr>
              <a:t>P</a:t>
            </a:r>
            <a:r>
              <a:rPr lang="en-US" altLang="zh-CN" sz="2000" dirty="0">
                <a:latin typeface="Times New Roman" pitchFamily="18" charset="0"/>
              </a:rPr>
              <a:t>+</a:t>
            </a:r>
            <a:r>
              <a:rPr lang="en-US" altLang="zh-CN" sz="2000" i="1" dirty="0">
                <a:latin typeface="Times New Roman" pitchFamily="18" charset="0"/>
              </a:rPr>
              <a:t>O</a:t>
            </a:r>
            <a:r>
              <a:rPr lang="en-US" altLang="zh-CN" sz="2000" dirty="0">
                <a:latin typeface="Times New Roman" pitchFamily="18" charset="0"/>
              </a:rPr>
              <a:t>=</a:t>
            </a:r>
            <a:r>
              <a:rPr lang="en-US" altLang="zh-CN" sz="2000" i="1" dirty="0">
                <a:latin typeface="Times New Roman" pitchFamily="18" charset="0"/>
              </a:rPr>
              <a:t>P</a:t>
            </a:r>
            <a:r>
              <a:rPr lang="zh-CN" altLang="en-US" sz="2000" dirty="0">
                <a:latin typeface="Times New Roman" pitchFamily="18" charset="0"/>
              </a:rPr>
              <a:t>；</a:t>
            </a:r>
            <a:endParaRPr lang="en-US" altLang="zh-CN" sz="2000" dirty="0">
              <a:latin typeface="Times New Roman" pitchFamily="18" charset="0"/>
            </a:endParaRPr>
          </a:p>
          <a:p>
            <a:pPr lvl="1" eaLnBrk="1" hangingPunct="1">
              <a:lnSpc>
                <a:spcPct val="110000"/>
              </a:lnSpc>
            </a:pPr>
            <a:r>
              <a:rPr lang="en-US" altLang="zh-CN" sz="2000" dirty="0">
                <a:latin typeface="Times New Roman" pitchFamily="18" charset="0"/>
              </a:rPr>
              <a:t>② </a:t>
            </a:r>
            <a:r>
              <a:rPr lang="zh-CN" altLang="en-US" sz="2000" dirty="0">
                <a:latin typeface="Times New Roman" pitchFamily="18" charset="0"/>
              </a:rPr>
              <a:t>若</a:t>
            </a:r>
            <a:r>
              <a:rPr lang="en-US" altLang="zh-CN" sz="2000" i="1" dirty="0">
                <a:latin typeface="Times New Roman" pitchFamily="18" charset="0"/>
              </a:rPr>
              <a:t>P</a:t>
            </a:r>
            <a:r>
              <a:rPr lang="en-US" altLang="zh-CN" sz="2000" dirty="0">
                <a:latin typeface="Times New Roman" pitchFamily="18" charset="0"/>
              </a:rPr>
              <a:t>=(</a:t>
            </a:r>
            <a:r>
              <a:rPr lang="en-US" altLang="zh-CN" sz="2000" i="1" dirty="0" err="1">
                <a:latin typeface="Times New Roman" pitchFamily="18" charset="0"/>
              </a:rPr>
              <a:t>x</a:t>
            </a:r>
            <a:r>
              <a:rPr lang="en-US" altLang="zh-CN" sz="2000" dirty="0" err="1">
                <a:latin typeface="Times New Roman" pitchFamily="18" charset="0"/>
              </a:rPr>
              <a:t>,</a:t>
            </a:r>
            <a:r>
              <a:rPr lang="en-US" altLang="zh-CN" sz="2000" i="1" dirty="0" err="1">
                <a:latin typeface="Times New Roman" pitchFamily="18" charset="0"/>
              </a:rPr>
              <a:t>y</a:t>
            </a:r>
            <a:r>
              <a:rPr lang="en-US" altLang="zh-CN" sz="2000" dirty="0">
                <a:latin typeface="Times New Roman" pitchFamily="18" charset="0"/>
              </a:rPr>
              <a:t>)</a:t>
            </a:r>
            <a:r>
              <a:rPr lang="zh-CN" altLang="en-US" sz="2000" dirty="0">
                <a:latin typeface="Times New Roman" pitchFamily="18" charset="0"/>
              </a:rPr>
              <a:t>，那么</a:t>
            </a:r>
            <a:r>
              <a:rPr lang="en-US" altLang="zh-CN" sz="2000" dirty="0">
                <a:latin typeface="Times New Roman" pitchFamily="18" charset="0"/>
              </a:rPr>
              <a:t>(</a:t>
            </a:r>
            <a:r>
              <a:rPr lang="en-US" altLang="zh-CN" sz="2000" i="1" dirty="0">
                <a:latin typeface="Times New Roman" pitchFamily="18" charset="0"/>
              </a:rPr>
              <a:t>x</a:t>
            </a:r>
            <a:r>
              <a:rPr lang="en-US" altLang="zh-CN" sz="2000" dirty="0">
                <a:latin typeface="Times New Roman" pitchFamily="18" charset="0"/>
              </a:rPr>
              <a:t>, </a:t>
            </a:r>
            <a:r>
              <a:rPr lang="en-US" altLang="zh-CN" sz="2000" i="1" dirty="0">
                <a:latin typeface="Times New Roman" pitchFamily="18" charset="0"/>
              </a:rPr>
              <a:t>y</a:t>
            </a:r>
            <a:r>
              <a:rPr lang="en-US" altLang="zh-CN" sz="2000" dirty="0">
                <a:latin typeface="Times New Roman" pitchFamily="18" charset="0"/>
              </a:rPr>
              <a:t>)+(</a:t>
            </a:r>
            <a:r>
              <a:rPr lang="en-US" altLang="zh-CN" sz="2000" i="1" dirty="0">
                <a:latin typeface="Times New Roman" pitchFamily="18" charset="0"/>
              </a:rPr>
              <a:t>x</a:t>
            </a:r>
            <a:r>
              <a:rPr lang="en-US" altLang="zh-CN" sz="2000" dirty="0">
                <a:latin typeface="Times New Roman" pitchFamily="18" charset="0"/>
              </a:rPr>
              <a:t>, -</a:t>
            </a:r>
            <a:r>
              <a:rPr lang="en-US" altLang="zh-CN" sz="2000" i="1" dirty="0">
                <a:latin typeface="Times New Roman" pitchFamily="18" charset="0"/>
              </a:rPr>
              <a:t>y</a:t>
            </a:r>
            <a:r>
              <a:rPr lang="en-US" altLang="zh-CN" sz="2000" dirty="0">
                <a:latin typeface="Times New Roman" pitchFamily="18" charset="0"/>
              </a:rPr>
              <a:t>)=</a:t>
            </a:r>
            <a:r>
              <a:rPr lang="en-US" altLang="zh-CN" sz="2000" i="1" dirty="0">
                <a:latin typeface="Times New Roman" pitchFamily="18" charset="0"/>
              </a:rPr>
              <a:t>O</a:t>
            </a:r>
            <a:r>
              <a:rPr lang="zh-CN" altLang="en-US" sz="2000" dirty="0">
                <a:latin typeface="Times New Roman" pitchFamily="18" charset="0"/>
              </a:rPr>
              <a:t>，即 </a:t>
            </a:r>
            <a:r>
              <a:rPr lang="en-US" altLang="zh-CN" sz="2000" dirty="0">
                <a:latin typeface="Times New Roman" pitchFamily="18" charset="0"/>
              </a:rPr>
              <a:t>(</a:t>
            </a:r>
            <a:r>
              <a:rPr lang="en-US" altLang="zh-CN" sz="2000" i="1" dirty="0">
                <a:latin typeface="Times New Roman" pitchFamily="18" charset="0"/>
              </a:rPr>
              <a:t>x</a:t>
            </a:r>
            <a:r>
              <a:rPr lang="en-US" altLang="zh-CN" sz="2000" dirty="0">
                <a:latin typeface="Times New Roman" pitchFamily="18" charset="0"/>
              </a:rPr>
              <a:t>, -</a:t>
            </a:r>
            <a:r>
              <a:rPr lang="en-US" altLang="zh-CN" sz="2000" i="1" dirty="0">
                <a:latin typeface="Times New Roman" pitchFamily="18" charset="0"/>
              </a:rPr>
              <a:t>y</a:t>
            </a:r>
            <a:r>
              <a:rPr lang="en-US" altLang="zh-CN" sz="2000" dirty="0">
                <a:latin typeface="Times New Roman" pitchFamily="18" charset="0"/>
              </a:rPr>
              <a:t>)</a:t>
            </a:r>
            <a:r>
              <a:rPr lang="zh-CN" altLang="en-US" sz="2000" dirty="0">
                <a:latin typeface="Times New Roman" pitchFamily="18" charset="0"/>
              </a:rPr>
              <a:t>是</a:t>
            </a:r>
            <a:r>
              <a:rPr lang="en-US" altLang="zh-CN" sz="2000" i="1" dirty="0">
                <a:latin typeface="Times New Roman" pitchFamily="18" charset="0"/>
              </a:rPr>
              <a:t>P</a:t>
            </a:r>
            <a:r>
              <a:rPr lang="zh-CN" altLang="en-US" sz="2000" dirty="0">
                <a:latin typeface="Times New Roman" pitchFamily="18" charset="0"/>
              </a:rPr>
              <a:t>的加法逆元，记为</a:t>
            </a:r>
            <a:r>
              <a:rPr lang="en-US" altLang="zh-CN" sz="2000" dirty="0">
                <a:latin typeface="Times New Roman" pitchFamily="18" charset="0"/>
              </a:rPr>
              <a:t>-</a:t>
            </a:r>
            <a:r>
              <a:rPr lang="en-US" altLang="zh-CN" sz="2000" i="1" dirty="0">
                <a:latin typeface="Times New Roman" pitchFamily="18" charset="0"/>
              </a:rPr>
              <a:t>P</a:t>
            </a:r>
            <a:r>
              <a:rPr lang="zh-CN" altLang="en-US" sz="2000" dirty="0">
                <a:latin typeface="Times New Roman" pitchFamily="18" charset="0"/>
              </a:rPr>
              <a:t>。</a:t>
            </a:r>
          </a:p>
          <a:p>
            <a:pPr lvl="2" eaLnBrk="1" hangingPunct="1">
              <a:lnSpc>
                <a:spcPct val="110000"/>
              </a:lnSpc>
            </a:pPr>
            <a:r>
              <a:rPr lang="zh-CN" altLang="en-US" sz="2000" dirty="0">
                <a:latin typeface="Times New Roman" pitchFamily="18" charset="0"/>
              </a:rPr>
              <a:t>显然任一点</a:t>
            </a:r>
            <a:r>
              <a:rPr lang="en-US" altLang="zh-CN" sz="2000" dirty="0">
                <a:latin typeface="Times New Roman" pitchFamily="18" charset="0"/>
              </a:rPr>
              <a:t>P</a:t>
            </a:r>
            <a:r>
              <a:rPr lang="zh-CN" altLang="en-US" sz="2000" dirty="0">
                <a:latin typeface="Times New Roman" pitchFamily="18" charset="0"/>
              </a:rPr>
              <a:t>和其逆元</a:t>
            </a:r>
            <a:r>
              <a:rPr lang="en-US" altLang="zh-CN" sz="2000" dirty="0">
                <a:latin typeface="Times New Roman" pitchFamily="18" charset="0"/>
              </a:rPr>
              <a:t>-P</a:t>
            </a:r>
            <a:r>
              <a:rPr lang="zh-CN" altLang="en-US" sz="2000" dirty="0">
                <a:latin typeface="Times New Roman" pitchFamily="18" charset="0"/>
              </a:rPr>
              <a:t>都是</a:t>
            </a:r>
            <a:r>
              <a:rPr lang="en-US" altLang="zh-CN" sz="2000" i="1" dirty="0" err="1">
                <a:latin typeface="Times New Roman" pitchFamily="18" charset="0"/>
              </a:rPr>
              <a:t>E</a:t>
            </a:r>
            <a:r>
              <a:rPr lang="en-US" altLang="zh-CN" sz="2000" i="1" baseline="-25000" dirty="0" err="1">
                <a:latin typeface="Times New Roman" pitchFamily="18" charset="0"/>
              </a:rPr>
              <a:t>p</a:t>
            </a:r>
            <a:r>
              <a:rPr lang="en-US" altLang="zh-CN" sz="2000" dirty="0">
                <a:latin typeface="Times New Roman" pitchFamily="18" charset="0"/>
              </a:rPr>
              <a:t>(</a:t>
            </a:r>
            <a:r>
              <a:rPr lang="en-US" altLang="zh-CN" sz="2000" i="1" dirty="0" err="1">
                <a:latin typeface="Times New Roman" pitchFamily="18" charset="0"/>
              </a:rPr>
              <a:t>a</a:t>
            </a:r>
            <a:r>
              <a:rPr lang="en-US" altLang="zh-CN" sz="2000" dirty="0" err="1">
                <a:latin typeface="Times New Roman" pitchFamily="18" charset="0"/>
              </a:rPr>
              <a:t>,</a:t>
            </a:r>
            <a:r>
              <a:rPr lang="en-US" altLang="zh-CN" sz="2000" i="1" dirty="0" err="1">
                <a:latin typeface="Times New Roman" pitchFamily="18" charset="0"/>
              </a:rPr>
              <a:t>b</a:t>
            </a:r>
            <a:r>
              <a:rPr lang="en-US" altLang="zh-CN" sz="2000" dirty="0">
                <a:latin typeface="Times New Roman" pitchFamily="18" charset="0"/>
              </a:rPr>
              <a:t>)</a:t>
            </a:r>
            <a:r>
              <a:rPr lang="zh-CN" altLang="en-US" sz="2000" dirty="0">
                <a:latin typeface="Times New Roman" pitchFamily="18" charset="0"/>
              </a:rPr>
              <a:t>中的点，</a:t>
            </a:r>
            <a:endParaRPr lang="en-US" altLang="zh-CN" sz="2000" dirty="0">
              <a:latin typeface="Times New Roman" pitchFamily="18" charset="0"/>
            </a:endParaRPr>
          </a:p>
          <a:p>
            <a:pPr lvl="2" eaLnBrk="1" hangingPunct="1">
              <a:lnSpc>
                <a:spcPct val="110000"/>
              </a:lnSpc>
            </a:pPr>
            <a:r>
              <a:rPr lang="zh-CN" altLang="en-US" sz="2000" dirty="0">
                <a:latin typeface="Times New Roman" pitchFamily="18" charset="0"/>
              </a:rPr>
              <a:t>如上例，</a:t>
            </a:r>
            <a:r>
              <a:rPr lang="en-US" altLang="zh-CN" sz="2000" i="1" dirty="0">
                <a:latin typeface="Times New Roman" pitchFamily="18" charset="0"/>
              </a:rPr>
              <a:t>P</a:t>
            </a:r>
            <a:r>
              <a:rPr lang="en-US" altLang="zh-CN" sz="2000" dirty="0">
                <a:latin typeface="Times New Roman" pitchFamily="18" charset="0"/>
              </a:rPr>
              <a:t>=(13,7)</a:t>
            </a:r>
            <a:r>
              <a:rPr lang="zh-CN" altLang="en-US" sz="2000" dirty="0">
                <a:latin typeface="Times New Roman" pitchFamily="18" charset="0"/>
              </a:rPr>
              <a:t>和</a:t>
            </a:r>
            <a:r>
              <a:rPr lang="en-US" altLang="zh-CN" sz="2000" dirty="0">
                <a:latin typeface="Times New Roman" pitchFamily="18" charset="0"/>
              </a:rPr>
              <a:t>-</a:t>
            </a:r>
            <a:r>
              <a:rPr lang="en-US" altLang="zh-CN" sz="2000" i="1" dirty="0">
                <a:latin typeface="Times New Roman" pitchFamily="18" charset="0"/>
              </a:rPr>
              <a:t>P</a:t>
            </a:r>
            <a:r>
              <a:rPr lang="en-US" altLang="zh-CN" sz="2000" dirty="0">
                <a:latin typeface="Times New Roman" pitchFamily="18" charset="0"/>
              </a:rPr>
              <a:t>=(13, -7)=(13, 16)</a:t>
            </a:r>
            <a:r>
              <a:rPr lang="en-US" altLang="zh-CN" sz="2000" dirty="0">
                <a:latin typeface="Times New Roman" pitchFamily="18" charset="0"/>
                <a:sym typeface="Symbol" pitchFamily="18" charset="2"/>
              </a:rPr>
              <a:t></a:t>
            </a:r>
            <a:r>
              <a:rPr lang="en-US" altLang="zh-CN" sz="2000" i="1" dirty="0">
                <a:latin typeface="Times New Roman" pitchFamily="18" charset="0"/>
              </a:rPr>
              <a:t>E</a:t>
            </a:r>
            <a:r>
              <a:rPr lang="en-US" altLang="zh-CN" sz="2000" baseline="-25000" dirty="0">
                <a:latin typeface="Times New Roman" pitchFamily="18" charset="0"/>
              </a:rPr>
              <a:t>23</a:t>
            </a:r>
            <a:r>
              <a:rPr lang="en-US" altLang="zh-CN" sz="2000" dirty="0">
                <a:latin typeface="Times New Roman" pitchFamily="18" charset="0"/>
              </a:rPr>
              <a:t>(1,1)</a:t>
            </a:r>
          </a:p>
          <a:p>
            <a:pPr lvl="1" eaLnBrk="1" hangingPunct="1">
              <a:lnSpc>
                <a:spcPct val="100000"/>
              </a:lnSpc>
            </a:pPr>
            <a:r>
              <a:rPr lang="en-US" altLang="zh-CN" sz="2000" dirty="0">
                <a:latin typeface="Times New Roman" pitchFamily="18" charset="0"/>
              </a:rPr>
              <a:t>③ </a:t>
            </a:r>
            <a:r>
              <a:rPr lang="zh-CN" altLang="en-US" sz="2000" dirty="0">
                <a:latin typeface="Times New Roman" pitchFamily="18" charset="0"/>
              </a:rPr>
              <a:t>设</a:t>
            </a:r>
            <a:r>
              <a:rPr lang="en-US" altLang="zh-CN" sz="2000" i="1" dirty="0">
                <a:latin typeface="Times New Roman" pitchFamily="18" charset="0"/>
              </a:rPr>
              <a:t>P</a:t>
            </a:r>
            <a:r>
              <a:rPr lang="en-US" altLang="zh-CN" sz="2000" dirty="0">
                <a:latin typeface="Times New Roman" pitchFamily="18" charset="0"/>
              </a:rPr>
              <a:t>=(</a:t>
            </a:r>
            <a:r>
              <a:rPr lang="en-US" altLang="zh-CN" sz="2000" i="1" dirty="0">
                <a:latin typeface="Times New Roman" pitchFamily="18" charset="0"/>
              </a:rPr>
              <a:t>x</a:t>
            </a:r>
            <a:r>
              <a:rPr lang="en-US" altLang="zh-CN" sz="2000" baseline="-25000" dirty="0">
                <a:latin typeface="Times New Roman" pitchFamily="18" charset="0"/>
              </a:rPr>
              <a:t>1</a:t>
            </a:r>
            <a:r>
              <a:rPr lang="en-US" altLang="zh-CN" sz="2000" dirty="0">
                <a:latin typeface="Times New Roman" pitchFamily="18" charset="0"/>
              </a:rPr>
              <a:t>,</a:t>
            </a:r>
            <a:r>
              <a:rPr lang="en-US" altLang="zh-CN" sz="2000" i="1" dirty="0">
                <a:latin typeface="Times New Roman" pitchFamily="18" charset="0"/>
              </a:rPr>
              <a:t>y</a:t>
            </a:r>
            <a:r>
              <a:rPr lang="en-US" altLang="zh-CN" sz="2000" baseline="-25000" dirty="0">
                <a:latin typeface="Times New Roman" pitchFamily="18" charset="0"/>
              </a:rPr>
              <a:t>1</a:t>
            </a:r>
            <a:r>
              <a:rPr lang="en-US" altLang="zh-CN" sz="2000" dirty="0">
                <a:latin typeface="Times New Roman" pitchFamily="18" charset="0"/>
              </a:rPr>
              <a:t>)</a:t>
            </a:r>
            <a:r>
              <a:rPr lang="zh-CN" altLang="en-US" sz="2000" dirty="0">
                <a:latin typeface="Times New Roman" pitchFamily="18" charset="0"/>
              </a:rPr>
              <a:t>，</a:t>
            </a:r>
            <a:r>
              <a:rPr lang="en-US" altLang="zh-CN" sz="2000" i="1" dirty="0">
                <a:latin typeface="Times New Roman" pitchFamily="18" charset="0"/>
              </a:rPr>
              <a:t>Q</a:t>
            </a:r>
            <a:r>
              <a:rPr lang="en-US" altLang="zh-CN" sz="2000" dirty="0">
                <a:latin typeface="Times New Roman" pitchFamily="18" charset="0"/>
              </a:rPr>
              <a:t>=(</a:t>
            </a:r>
            <a:r>
              <a:rPr lang="en-US" altLang="zh-CN" sz="2000" i="1" dirty="0">
                <a:latin typeface="Times New Roman" pitchFamily="18" charset="0"/>
              </a:rPr>
              <a:t>x</a:t>
            </a:r>
            <a:r>
              <a:rPr lang="en-US" altLang="zh-CN" sz="2000" baseline="-25000" dirty="0">
                <a:latin typeface="Times New Roman" pitchFamily="18" charset="0"/>
              </a:rPr>
              <a:t>2</a:t>
            </a:r>
            <a:r>
              <a:rPr lang="en-US" altLang="zh-CN" sz="2000" dirty="0">
                <a:latin typeface="Times New Roman" pitchFamily="18" charset="0"/>
              </a:rPr>
              <a:t>,</a:t>
            </a:r>
            <a:r>
              <a:rPr lang="en-US" altLang="zh-CN" sz="2000" i="1" dirty="0">
                <a:latin typeface="Times New Roman" pitchFamily="18" charset="0"/>
              </a:rPr>
              <a:t>y</a:t>
            </a:r>
            <a:r>
              <a:rPr lang="en-US" altLang="zh-CN" sz="2000" baseline="-25000" dirty="0">
                <a:latin typeface="Times New Roman" pitchFamily="18" charset="0"/>
              </a:rPr>
              <a:t>2</a:t>
            </a:r>
            <a:r>
              <a:rPr lang="en-US" altLang="zh-CN" sz="2000" dirty="0">
                <a:latin typeface="Times New Roman" pitchFamily="18" charset="0"/>
              </a:rPr>
              <a:t>)</a:t>
            </a:r>
            <a:r>
              <a:rPr lang="zh-CN" altLang="en-US" sz="2000" dirty="0">
                <a:latin typeface="Times New Roman" pitchFamily="18" charset="0"/>
              </a:rPr>
              <a:t>，</a:t>
            </a:r>
            <a:r>
              <a:rPr lang="en-US" altLang="zh-CN" sz="2000" i="1" dirty="0">
                <a:latin typeface="Times New Roman" pitchFamily="18" charset="0"/>
              </a:rPr>
              <a:t>P</a:t>
            </a:r>
            <a:r>
              <a:rPr lang="en-US" altLang="zh-CN" sz="2000" dirty="0">
                <a:latin typeface="Times New Roman" pitchFamily="18" charset="0"/>
              </a:rPr>
              <a:t>≠-</a:t>
            </a:r>
            <a:r>
              <a:rPr lang="en-US" altLang="zh-CN" sz="2000" i="1" dirty="0">
                <a:latin typeface="Times New Roman" pitchFamily="18" charset="0"/>
              </a:rPr>
              <a:t>Q</a:t>
            </a:r>
            <a:r>
              <a:rPr lang="zh-CN" altLang="en-US" sz="2000" dirty="0">
                <a:latin typeface="Times New Roman" pitchFamily="18" charset="0"/>
              </a:rPr>
              <a:t>，则</a:t>
            </a:r>
            <a:r>
              <a:rPr lang="en-US" altLang="zh-CN" sz="2000" i="1" dirty="0">
                <a:latin typeface="Times New Roman" pitchFamily="18" charset="0"/>
              </a:rPr>
              <a:t>P</a:t>
            </a:r>
            <a:r>
              <a:rPr lang="en-US" altLang="zh-CN" sz="2000" dirty="0">
                <a:latin typeface="Times New Roman" pitchFamily="18" charset="0"/>
              </a:rPr>
              <a:t>+</a:t>
            </a:r>
            <a:r>
              <a:rPr lang="en-US" altLang="zh-CN" sz="2000" i="1" dirty="0">
                <a:latin typeface="Times New Roman" pitchFamily="18" charset="0"/>
              </a:rPr>
              <a:t>Q</a:t>
            </a:r>
            <a:r>
              <a:rPr lang="en-US" altLang="zh-CN" sz="2000" dirty="0">
                <a:latin typeface="Times New Roman" pitchFamily="18" charset="0"/>
              </a:rPr>
              <a:t>=(</a:t>
            </a:r>
            <a:r>
              <a:rPr lang="en-US" altLang="zh-CN" sz="2000" i="1" dirty="0">
                <a:latin typeface="Times New Roman" pitchFamily="18" charset="0"/>
              </a:rPr>
              <a:t>x</a:t>
            </a:r>
            <a:r>
              <a:rPr lang="en-US" altLang="zh-CN" sz="2000" baseline="-25000" dirty="0">
                <a:latin typeface="Times New Roman" pitchFamily="18" charset="0"/>
              </a:rPr>
              <a:t>3</a:t>
            </a:r>
            <a:r>
              <a:rPr lang="en-US" altLang="zh-CN" sz="2000" dirty="0">
                <a:latin typeface="Times New Roman" pitchFamily="18" charset="0"/>
              </a:rPr>
              <a:t>,</a:t>
            </a:r>
            <a:r>
              <a:rPr lang="en-US" altLang="zh-CN" sz="2000" i="1" dirty="0">
                <a:latin typeface="Times New Roman" pitchFamily="18" charset="0"/>
              </a:rPr>
              <a:t>y</a:t>
            </a:r>
            <a:r>
              <a:rPr lang="en-US" altLang="zh-CN" sz="2000" baseline="-25000" dirty="0">
                <a:latin typeface="Times New Roman" pitchFamily="18" charset="0"/>
              </a:rPr>
              <a:t>3</a:t>
            </a:r>
            <a:r>
              <a:rPr lang="en-US" altLang="zh-CN" sz="2000" dirty="0">
                <a:latin typeface="Times New Roman" pitchFamily="18" charset="0"/>
              </a:rPr>
              <a:t>)</a:t>
            </a:r>
            <a:r>
              <a:rPr lang="zh-CN" altLang="en-US" sz="2000" dirty="0">
                <a:latin typeface="Times New Roman" pitchFamily="18" charset="0"/>
              </a:rPr>
              <a:t>由以下规则确定：</a:t>
            </a:r>
          </a:p>
          <a:p>
            <a:pPr lvl="2" eaLnBrk="1" hangingPunct="1">
              <a:lnSpc>
                <a:spcPct val="100000"/>
              </a:lnSpc>
            </a:pPr>
            <a:r>
              <a:rPr lang="zh-CN" altLang="en-US" sz="2000" i="1" dirty="0">
                <a:latin typeface="Times New Roman" pitchFamily="18" charset="0"/>
              </a:rPr>
              <a:t>          </a:t>
            </a:r>
            <a:r>
              <a:rPr lang="en-US" altLang="zh-CN" sz="2000" i="1" dirty="0">
                <a:latin typeface="Times New Roman" pitchFamily="18" charset="0"/>
              </a:rPr>
              <a:t>x</a:t>
            </a:r>
            <a:r>
              <a:rPr lang="en-US" altLang="zh-CN" sz="2000" baseline="-25000" dirty="0">
                <a:latin typeface="Times New Roman" pitchFamily="18" charset="0"/>
              </a:rPr>
              <a:t>3</a:t>
            </a:r>
            <a:r>
              <a:rPr lang="en-US" altLang="zh-CN" sz="2000" dirty="0">
                <a:latin typeface="Times New Roman" pitchFamily="18" charset="0"/>
              </a:rPr>
              <a:t>≡</a:t>
            </a:r>
            <a:r>
              <a:rPr lang="en-US" altLang="zh-CN" sz="2000" i="1" dirty="0">
                <a:latin typeface="Times New Roman" pitchFamily="18" charset="0"/>
              </a:rPr>
              <a:t>λ</a:t>
            </a:r>
            <a:r>
              <a:rPr lang="en-US" altLang="zh-CN" sz="2000" baseline="30000" dirty="0">
                <a:latin typeface="Times New Roman" pitchFamily="18" charset="0"/>
              </a:rPr>
              <a:t>2</a:t>
            </a:r>
            <a:r>
              <a:rPr lang="zh-CN" altLang="en-US" sz="2000" dirty="0">
                <a:latin typeface="Times New Roman" pitchFamily="18" charset="0"/>
              </a:rPr>
              <a:t>－</a:t>
            </a:r>
            <a:r>
              <a:rPr lang="en-US" altLang="zh-CN" sz="2000" i="1" dirty="0">
                <a:latin typeface="Times New Roman" pitchFamily="18" charset="0"/>
              </a:rPr>
              <a:t>x</a:t>
            </a:r>
            <a:r>
              <a:rPr lang="en-US" altLang="zh-CN" sz="2000" baseline="-25000" dirty="0">
                <a:latin typeface="Times New Roman" pitchFamily="18" charset="0"/>
              </a:rPr>
              <a:t>1</a:t>
            </a:r>
            <a:r>
              <a:rPr lang="zh-CN" altLang="en-US" sz="2000" dirty="0">
                <a:latin typeface="Times New Roman" pitchFamily="18" charset="0"/>
              </a:rPr>
              <a:t>－</a:t>
            </a:r>
            <a:r>
              <a:rPr lang="en-US" altLang="zh-CN" sz="2000" i="1" dirty="0">
                <a:latin typeface="Times New Roman" pitchFamily="18" charset="0"/>
              </a:rPr>
              <a:t>x</a:t>
            </a:r>
            <a:r>
              <a:rPr lang="en-US" altLang="zh-CN" sz="2000" baseline="-25000" dirty="0">
                <a:latin typeface="Times New Roman" pitchFamily="18" charset="0"/>
              </a:rPr>
              <a:t>2</a:t>
            </a:r>
            <a:r>
              <a:rPr lang="en-US" altLang="zh-CN" sz="2000" dirty="0">
                <a:latin typeface="Times New Roman" pitchFamily="18" charset="0"/>
              </a:rPr>
              <a:t>(mod </a:t>
            </a:r>
            <a:r>
              <a:rPr lang="en-US" altLang="zh-CN" sz="2000" i="1" dirty="0">
                <a:latin typeface="Times New Roman" pitchFamily="18" charset="0"/>
              </a:rPr>
              <a:t>p</a:t>
            </a:r>
            <a:r>
              <a:rPr lang="en-US" altLang="zh-CN" sz="2000" dirty="0">
                <a:latin typeface="Times New Roman" pitchFamily="18" charset="0"/>
              </a:rPr>
              <a:t>)</a:t>
            </a:r>
          </a:p>
          <a:p>
            <a:pPr lvl="2" eaLnBrk="1" hangingPunct="1">
              <a:lnSpc>
                <a:spcPct val="100000"/>
              </a:lnSpc>
            </a:pPr>
            <a:r>
              <a:rPr lang="en-US" altLang="zh-CN" sz="2000" i="1" dirty="0">
                <a:latin typeface="Times New Roman" pitchFamily="18" charset="0"/>
              </a:rPr>
              <a:t>          y</a:t>
            </a:r>
            <a:r>
              <a:rPr lang="en-US" altLang="zh-CN" sz="2000" baseline="-25000" dirty="0">
                <a:latin typeface="Times New Roman" pitchFamily="18" charset="0"/>
              </a:rPr>
              <a:t>3</a:t>
            </a:r>
            <a:r>
              <a:rPr lang="en-US" altLang="zh-CN" sz="2000" dirty="0">
                <a:latin typeface="Times New Roman" pitchFamily="18" charset="0"/>
              </a:rPr>
              <a:t>≡</a:t>
            </a:r>
            <a:r>
              <a:rPr lang="en-US" altLang="zh-CN" sz="2000" i="1" dirty="0">
                <a:latin typeface="Times New Roman" pitchFamily="18" charset="0"/>
              </a:rPr>
              <a:t>λ</a:t>
            </a:r>
            <a:r>
              <a:rPr lang="en-US" altLang="zh-CN" sz="2000" dirty="0">
                <a:latin typeface="Times New Roman" pitchFamily="18" charset="0"/>
              </a:rPr>
              <a:t>(</a:t>
            </a:r>
            <a:r>
              <a:rPr lang="en-US" altLang="zh-CN" sz="2000" i="1" dirty="0">
                <a:latin typeface="Times New Roman" pitchFamily="18" charset="0"/>
              </a:rPr>
              <a:t>x</a:t>
            </a:r>
            <a:r>
              <a:rPr lang="en-US" altLang="zh-CN" sz="2000" baseline="-25000" dirty="0">
                <a:latin typeface="Times New Roman" pitchFamily="18" charset="0"/>
              </a:rPr>
              <a:t>1</a:t>
            </a:r>
            <a:r>
              <a:rPr lang="zh-CN" altLang="en-US" sz="2000" dirty="0">
                <a:latin typeface="Times New Roman" pitchFamily="18" charset="0"/>
              </a:rPr>
              <a:t>－</a:t>
            </a:r>
            <a:r>
              <a:rPr lang="en-US" altLang="zh-CN" sz="2000" i="1" dirty="0">
                <a:latin typeface="Times New Roman" pitchFamily="18" charset="0"/>
              </a:rPr>
              <a:t>x</a:t>
            </a:r>
            <a:r>
              <a:rPr lang="en-US" altLang="zh-CN" sz="2000" baseline="-25000" dirty="0">
                <a:latin typeface="Times New Roman" pitchFamily="18" charset="0"/>
              </a:rPr>
              <a:t>3</a:t>
            </a:r>
            <a:r>
              <a:rPr lang="en-US" altLang="zh-CN" sz="2000" dirty="0">
                <a:latin typeface="Times New Roman" pitchFamily="18" charset="0"/>
              </a:rPr>
              <a:t>)</a:t>
            </a:r>
            <a:r>
              <a:rPr lang="zh-CN" altLang="en-US" sz="2000" dirty="0">
                <a:latin typeface="Times New Roman" pitchFamily="18" charset="0"/>
              </a:rPr>
              <a:t>－</a:t>
            </a:r>
            <a:r>
              <a:rPr lang="en-US" altLang="zh-CN" sz="2000" i="1" dirty="0">
                <a:latin typeface="Times New Roman" pitchFamily="18" charset="0"/>
              </a:rPr>
              <a:t>y</a:t>
            </a:r>
            <a:r>
              <a:rPr lang="en-US" altLang="zh-CN" sz="2000" baseline="-25000" dirty="0">
                <a:latin typeface="Times New Roman" pitchFamily="18" charset="0"/>
              </a:rPr>
              <a:t>1</a:t>
            </a:r>
            <a:r>
              <a:rPr lang="en-US" altLang="zh-CN" sz="2000" dirty="0">
                <a:latin typeface="Times New Roman" pitchFamily="18" charset="0"/>
              </a:rPr>
              <a:t>(mod </a:t>
            </a:r>
            <a:r>
              <a:rPr lang="en-US" altLang="zh-CN" sz="2000" i="1" dirty="0">
                <a:latin typeface="Times New Roman" pitchFamily="18" charset="0"/>
              </a:rPr>
              <a:t>p</a:t>
            </a:r>
            <a:r>
              <a:rPr lang="en-US" altLang="zh-CN" sz="2000" dirty="0">
                <a:latin typeface="Times New Roman" pitchFamily="18" charset="0"/>
              </a:rPr>
              <a:t>)</a:t>
            </a:r>
          </a:p>
          <a:p>
            <a:pPr lvl="1" eaLnBrk="1" hangingPunct="1">
              <a:lnSpc>
                <a:spcPct val="100000"/>
              </a:lnSpc>
            </a:pPr>
            <a:endParaRPr lang="en-US" altLang="zh-CN" sz="2000" dirty="0">
              <a:latin typeface="Times New Roman" pitchFamily="18" charset="0"/>
            </a:endParaRPr>
          </a:p>
          <a:p>
            <a:pPr lvl="2" eaLnBrk="1" hangingPunct="1">
              <a:lnSpc>
                <a:spcPct val="100000"/>
              </a:lnSpc>
            </a:pPr>
            <a:r>
              <a:rPr lang="zh-CN" altLang="en-US" sz="2000" dirty="0">
                <a:latin typeface="Times New Roman" pitchFamily="18" charset="0"/>
              </a:rPr>
              <a:t>其中  </a:t>
            </a:r>
            <a:r>
              <a:rPr lang="en-US" altLang="zh-CN" sz="2000" i="1" dirty="0">
                <a:latin typeface="Times New Roman" pitchFamily="18" charset="0"/>
              </a:rPr>
              <a:t>λ</a:t>
            </a:r>
            <a:r>
              <a:rPr lang="zh-CN" altLang="en-US" sz="2000" dirty="0">
                <a:latin typeface="Times New Roman" pitchFamily="18" charset="0"/>
              </a:rPr>
              <a:t>＝</a:t>
            </a:r>
          </a:p>
          <a:p>
            <a:pPr lvl="2" eaLnBrk="1" hangingPunct="1">
              <a:lnSpc>
                <a:spcPct val="100000"/>
              </a:lnSpc>
            </a:pPr>
            <a:r>
              <a:rPr lang="zh-CN" altLang="en-US" sz="1800" dirty="0">
                <a:latin typeface="Times New Roman" pitchFamily="18" charset="0"/>
              </a:rPr>
              <a:t>                                               切线</a:t>
            </a:r>
            <a:endParaRPr lang="en-US" altLang="zh-CN" dirty="0">
              <a:latin typeface="Times New Roman" pitchFamily="18" charset="0"/>
            </a:endParaRPr>
          </a:p>
        </p:txBody>
      </p:sp>
      <p:sp>
        <p:nvSpPr>
          <p:cNvPr id="4" name="灯片编号占位符 3"/>
          <p:cNvSpPr>
            <a:spLocks noGrp="1"/>
          </p:cNvSpPr>
          <p:nvPr>
            <p:ph type="sldNum" sz="quarter" idx="12"/>
          </p:nvPr>
        </p:nvSpPr>
        <p:spPr>
          <a:xfrm>
            <a:off x="9855200" y="6477000"/>
            <a:ext cx="1727200" cy="304800"/>
          </a:xfrm>
        </p:spPr>
        <p:txBody>
          <a:bodyPr/>
          <a:lstStyle/>
          <a:p>
            <a:pPr>
              <a:defRPr/>
            </a:pPr>
            <a:fld id="{896E1043-1F2A-4C9B-855A-0B3264F68AF7}" type="slidenum">
              <a:rPr lang="en-US" altLang="zh-CN" smtClean="0"/>
              <a:pPr>
                <a:defRPr/>
              </a:pPr>
              <a:t>62</a:t>
            </a:fld>
            <a:endParaRPr lang="en-US" altLang="zh-CN" dirty="0"/>
          </a:p>
        </p:txBody>
      </p:sp>
      <p:graphicFrame>
        <p:nvGraphicFramePr>
          <p:cNvPr id="1008642" name="Object 4"/>
          <p:cNvGraphicFramePr>
            <a:graphicFrameLocks noChangeAspect="1"/>
          </p:cNvGraphicFramePr>
          <p:nvPr>
            <p:extLst>
              <p:ext uri="{D42A27DB-BD31-4B8C-83A1-F6EECF244321}">
                <p14:modId xmlns="" xmlns:p14="http://schemas.microsoft.com/office/powerpoint/2010/main" val="997149571"/>
              </p:ext>
            </p:extLst>
          </p:nvPr>
        </p:nvGraphicFramePr>
        <p:xfrm>
          <a:off x="3227917" y="4437113"/>
          <a:ext cx="2055283" cy="1195387"/>
        </p:xfrm>
        <a:graphic>
          <a:graphicData uri="http://schemas.openxmlformats.org/presentationml/2006/ole">
            <p:oleObj spid="_x0000_s5122" name="公式" r:id="rId3" imgW="27127200" imgH="21031200" progId="">
              <p:embed/>
            </p:oleObj>
          </a:graphicData>
        </a:graphic>
      </p:graphicFrame>
      <p:sp>
        <p:nvSpPr>
          <p:cNvPr id="7" name="TextBox 6"/>
          <p:cNvSpPr txBox="1"/>
          <p:nvPr/>
        </p:nvSpPr>
        <p:spPr>
          <a:xfrm>
            <a:off x="7248128" y="4157642"/>
            <a:ext cx="3962400" cy="1200329"/>
          </a:xfrm>
          <a:prstGeom prst="rect">
            <a:avLst/>
          </a:prstGeom>
          <a:solidFill>
            <a:schemeClr val="accent2"/>
          </a:solidFill>
        </p:spPr>
        <p:txBody>
          <a:bodyPr wrap="square" rtlCol="0">
            <a:spAutoFit/>
          </a:bodyPr>
          <a:lstStyle/>
          <a:p>
            <a:pPr algn="l"/>
            <a:r>
              <a:rPr lang="zh-CN" altLang="en-US" sz="1800" dirty="0">
                <a:effectLst>
                  <a:outerShdw blurRad="38100" dist="38100" dir="2700000" algn="tl">
                    <a:srgbClr val="000000">
                      <a:alpha val="43137"/>
                    </a:srgbClr>
                  </a:outerShdw>
                </a:effectLst>
                <a:latin typeface="Times New Roman" pitchFamily="18" charset="0"/>
                <a:cs typeface="Times New Roman" pitchFamily="18" charset="0"/>
              </a:rPr>
              <a:t>提示：</a:t>
            </a:r>
            <a:endParaRPr lang="en-US" altLang="zh-CN" sz="1800" dirty="0">
              <a:effectLst>
                <a:outerShdw blurRad="38100" dist="38100" dir="2700000" algn="tl">
                  <a:srgbClr val="000000">
                    <a:alpha val="43137"/>
                  </a:srgbClr>
                </a:outerShdw>
              </a:effectLst>
              <a:latin typeface="Times New Roman" pitchFamily="18" charset="0"/>
              <a:cs typeface="Times New Roman" pitchFamily="18" charset="0"/>
            </a:endParaRPr>
          </a:p>
          <a:p>
            <a:pPr algn="l"/>
            <a:r>
              <a:rPr lang="zh-CN" altLang="en-US" sz="1800" dirty="0">
                <a:effectLst>
                  <a:outerShdw blurRad="38100" dist="38100" dir="2700000" algn="tl">
                    <a:srgbClr val="000000">
                      <a:alpha val="43137"/>
                    </a:srgbClr>
                  </a:outerShdw>
                </a:effectLst>
                <a:latin typeface="Times New Roman" pitchFamily="18" charset="0"/>
                <a:cs typeface="Times New Roman" pitchFamily="18" charset="0"/>
              </a:rPr>
              <a:t>计算中凡是除法</a:t>
            </a:r>
            <a:r>
              <a:rPr lang="en-US" altLang="zh-CN" sz="1800" i="1" dirty="0">
                <a:effectLst>
                  <a:outerShdw blurRad="38100" dist="38100" dir="2700000" algn="tl">
                    <a:srgbClr val="000000">
                      <a:alpha val="43137"/>
                    </a:srgbClr>
                  </a:outerShdw>
                </a:effectLst>
                <a:latin typeface="Times New Roman" pitchFamily="18" charset="0"/>
                <a:cs typeface="Times New Roman" pitchFamily="18" charset="0"/>
              </a:rPr>
              <a:t>b</a:t>
            </a:r>
            <a:r>
              <a:rPr lang="en-US" altLang="zh-CN" sz="1800" dirty="0">
                <a:effectLst>
                  <a:outerShdw blurRad="38100" dist="38100" dir="2700000" algn="tl">
                    <a:srgbClr val="000000">
                      <a:alpha val="43137"/>
                    </a:srgbClr>
                  </a:outerShdw>
                </a:effectLst>
                <a:latin typeface="Times New Roman" pitchFamily="18" charset="0"/>
                <a:cs typeface="Times New Roman" pitchFamily="18" charset="0"/>
              </a:rPr>
              <a:t>/</a:t>
            </a:r>
            <a:r>
              <a:rPr lang="en-US" altLang="zh-CN" sz="1800" i="1" dirty="0">
                <a:effectLst>
                  <a:outerShdw blurRad="38100" dist="38100" dir="2700000" algn="tl">
                    <a:srgbClr val="000000">
                      <a:alpha val="43137"/>
                    </a:srgbClr>
                  </a:outerShdw>
                </a:effectLst>
                <a:latin typeface="Times New Roman" pitchFamily="18" charset="0"/>
                <a:cs typeface="Times New Roman" pitchFamily="18" charset="0"/>
              </a:rPr>
              <a:t>a</a:t>
            </a:r>
            <a:r>
              <a:rPr lang="zh-CN" altLang="en-US" sz="1800" dirty="0">
                <a:effectLst>
                  <a:outerShdw blurRad="38100" dist="38100" dir="2700000" algn="tl">
                    <a:srgbClr val="000000">
                      <a:alpha val="43137"/>
                    </a:srgbClr>
                  </a:outerShdw>
                </a:effectLst>
                <a:latin typeface="Times New Roman" pitchFamily="18" charset="0"/>
                <a:cs typeface="Times New Roman" pitchFamily="18" charset="0"/>
              </a:rPr>
              <a:t>在约减后一定要先求</a:t>
            </a:r>
            <a:r>
              <a:rPr lang="en-US" altLang="zh-CN" sz="1800" dirty="0">
                <a:effectLst>
                  <a:outerShdw blurRad="38100" dist="38100" dir="2700000" algn="tl">
                    <a:srgbClr val="000000">
                      <a:alpha val="43137"/>
                    </a:srgbClr>
                  </a:outerShdw>
                </a:effectLst>
                <a:latin typeface="Times New Roman" pitchFamily="18" charset="0"/>
                <a:cs typeface="Times New Roman" pitchFamily="18" charset="0"/>
              </a:rPr>
              <a:t>a</a:t>
            </a:r>
            <a:r>
              <a:rPr lang="zh-CN" altLang="en-US" sz="1800" dirty="0">
                <a:effectLst>
                  <a:outerShdw blurRad="38100" dist="38100" dir="2700000" algn="tl">
                    <a:srgbClr val="000000">
                      <a:alpha val="43137"/>
                    </a:srgbClr>
                  </a:outerShdw>
                </a:effectLst>
                <a:latin typeface="Times New Roman" pitchFamily="18" charset="0"/>
                <a:cs typeface="Times New Roman" pitchFamily="18" charset="0"/>
              </a:rPr>
              <a:t>的逆元，再乘法</a:t>
            </a:r>
            <a:r>
              <a:rPr lang="en-US" altLang="zh-CN" sz="1800" i="1" dirty="0">
                <a:effectLst>
                  <a:outerShdw blurRad="38100" dist="38100" dir="2700000" algn="tl">
                    <a:srgbClr val="000000">
                      <a:alpha val="43137"/>
                    </a:srgbClr>
                  </a:outerShdw>
                </a:effectLst>
                <a:latin typeface="Times New Roman" pitchFamily="18" charset="0"/>
                <a:cs typeface="Times New Roman" pitchFamily="18" charset="0"/>
              </a:rPr>
              <a:t>ba</a:t>
            </a:r>
            <a:r>
              <a:rPr lang="en-US" altLang="zh-CN" sz="1800" baseline="30000" dirty="0">
                <a:effectLst>
                  <a:outerShdw blurRad="38100" dist="38100" dir="2700000" algn="tl">
                    <a:srgbClr val="000000">
                      <a:alpha val="43137"/>
                    </a:srgbClr>
                  </a:outerShdw>
                </a:effectLst>
                <a:latin typeface="Times New Roman" pitchFamily="18" charset="0"/>
                <a:cs typeface="Times New Roman" pitchFamily="18" charset="0"/>
              </a:rPr>
              <a:t>-1</a:t>
            </a:r>
          </a:p>
          <a:p>
            <a:pPr algn="l"/>
            <a:r>
              <a:rPr lang="zh-CN" altLang="en-US" sz="1800" dirty="0">
                <a:effectLst>
                  <a:outerShdw blurRad="38100" dist="38100" dir="2700000" algn="tl">
                    <a:srgbClr val="000000">
                      <a:alpha val="43137"/>
                    </a:srgbClr>
                  </a:outerShdw>
                </a:effectLst>
                <a:latin typeface="Times New Roman" pitchFamily="18" charset="0"/>
                <a:cs typeface="Times New Roman" pitchFamily="18" charset="0"/>
              </a:rPr>
              <a:t>另外，计算点加后可带入原方程验证</a:t>
            </a:r>
            <a:endParaRPr lang="zh-CN" altLang="en-US" sz="1800" baseline="30000"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 xmlns:p14="http://schemas.microsoft.com/office/powerpoint/2010/main" val="18355281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5.7.3 </a:t>
            </a:r>
            <a:r>
              <a:rPr lang="zh-CN" altLang="en-US" sz="4000" b="1" dirty="0" smtClean="0"/>
              <a:t>椭圆曲线加密</a:t>
            </a:r>
            <a:endParaRPr lang="zh-CN" altLang="en-US" dirty="0"/>
          </a:p>
        </p:txBody>
      </p:sp>
      <p:sp>
        <p:nvSpPr>
          <p:cNvPr id="3" name="内容占位符 2"/>
          <p:cNvSpPr>
            <a:spLocks noGrp="1"/>
          </p:cNvSpPr>
          <p:nvPr>
            <p:ph idx="1"/>
          </p:nvPr>
        </p:nvSpPr>
        <p:spPr>
          <a:xfrm>
            <a:off x="809588" y="1428736"/>
            <a:ext cx="10287072" cy="4000528"/>
          </a:xfrm>
        </p:spPr>
        <p:txBody>
          <a:bodyPr/>
          <a:lstStyle/>
          <a:p>
            <a:pPr eaLnBrk="1" hangingPunct="1">
              <a:lnSpc>
                <a:spcPct val="150000"/>
              </a:lnSpc>
            </a:pPr>
            <a:r>
              <a:rPr lang="zh-CN" altLang="en-US" sz="2400" dirty="0">
                <a:latin typeface="Times New Roman" pitchFamily="18" charset="0"/>
              </a:rPr>
              <a:t>为使用椭圆曲线构造密码体制，需要找出</a:t>
            </a:r>
            <a:r>
              <a:rPr lang="zh-CN" altLang="en-US" sz="2400" dirty="0">
                <a:solidFill>
                  <a:srgbClr val="0000FF"/>
                </a:solidFill>
                <a:latin typeface="Times New Roman" pitchFamily="18" charset="0"/>
              </a:rPr>
              <a:t>椭圆曲线上的数学困难问题</a:t>
            </a:r>
          </a:p>
          <a:p>
            <a:pPr lvl="1" eaLnBrk="1" hangingPunct="1">
              <a:lnSpc>
                <a:spcPct val="150000"/>
              </a:lnSpc>
            </a:pPr>
            <a:r>
              <a:rPr lang="zh-CN" altLang="en-US" sz="2400" dirty="0">
                <a:latin typeface="Times New Roman" pitchFamily="18" charset="0"/>
              </a:rPr>
              <a:t>在椭圆曲线构成的</a:t>
            </a:r>
            <a:r>
              <a:rPr lang="en-US" altLang="zh-CN" sz="2400" dirty="0">
                <a:latin typeface="Times New Roman" pitchFamily="18" charset="0"/>
              </a:rPr>
              <a:t>Abel</a:t>
            </a:r>
            <a:r>
              <a:rPr lang="zh-CN" altLang="en-US" sz="2400" dirty="0">
                <a:latin typeface="Times New Roman" pitchFamily="18" charset="0"/>
              </a:rPr>
              <a:t>群</a:t>
            </a:r>
            <a:r>
              <a:rPr lang="en-US" altLang="zh-CN" sz="2400" i="1" dirty="0" err="1">
                <a:latin typeface="Times New Roman" pitchFamily="18" charset="0"/>
              </a:rPr>
              <a:t>E</a:t>
            </a:r>
            <a:r>
              <a:rPr lang="en-US" altLang="zh-CN" sz="2400" i="1" baseline="-25000" dirty="0" err="1">
                <a:latin typeface="Times New Roman" pitchFamily="18" charset="0"/>
              </a:rPr>
              <a:t>p</a:t>
            </a:r>
            <a:r>
              <a:rPr lang="en-US" altLang="zh-CN" sz="2400" dirty="0">
                <a:latin typeface="Times New Roman" pitchFamily="18" charset="0"/>
              </a:rPr>
              <a:t>(</a:t>
            </a:r>
            <a:r>
              <a:rPr lang="en-US" altLang="zh-CN" sz="2400" i="1" dirty="0" err="1">
                <a:latin typeface="Times New Roman" pitchFamily="18" charset="0"/>
              </a:rPr>
              <a:t>a</a:t>
            </a:r>
            <a:r>
              <a:rPr lang="en-US" altLang="zh-CN" sz="2400" dirty="0" err="1">
                <a:latin typeface="Times New Roman" pitchFamily="18" charset="0"/>
              </a:rPr>
              <a:t>,</a:t>
            </a:r>
            <a:r>
              <a:rPr lang="en-US" altLang="zh-CN" sz="2400" i="1" dirty="0" err="1">
                <a:latin typeface="Times New Roman" pitchFamily="18" charset="0"/>
              </a:rPr>
              <a:t>b</a:t>
            </a:r>
            <a:r>
              <a:rPr lang="en-US" altLang="zh-CN" sz="2400" dirty="0">
                <a:latin typeface="Times New Roman" pitchFamily="18" charset="0"/>
              </a:rPr>
              <a:t>)</a:t>
            </a:r>
            <a:r>
              <a:rPr lang="zh-CN" altLang="en-US" sz="2400" dirty="0">
                <a:latin typeface="Times New Roman" pitchFamily="18" charset="0"/>
              </a:rPr>
              <a:t>上考虑方程</a:t>
            </a:r>
            <a:r>
              <a:rPr lang="en-US" altLang="zh-CN" sz="2400" i="1" dirty="0">
                <a:latin typeface="Times New Roman" pitchFamily="18" charset="0"/>
              </a:rPr>
              <a:t>Q</a:t>
            </a:r>
            <a:r>
              <a:rPr lang="en-US" altLang="zh-CN" sz="2400" dirty="0">
                <a:latin typeface="Times New Roman" pitchFamily="18" charset="0"/>
              </a:rPr>
              <a:t>=</a:t>
            </a:r>
            <a:r>
              <a:rPr lang="en-US" altLang="zh-CN" sz="2400" i="1" dirty="0" err="1">
                <a:latin typeface="Times New Roman" pitchFamily="18" charset="0"/>
              </a:rPr>
              <a:t>kP</a:t>
            </a:r>
            <a:r>
              <a:rPr lang="zh-CN" altLang="en-US" sz="2400" dirty="0">
                <a:latin typeface="Times New Roman" pitchFamily="18" charset="0"/>
              </a:rPr>
              <a:t>，其中</a:t>
            </a:r>
            <a:r>
              <a:rPr lang="en-US" altLang="zh-CN" sz="2400" i="1" dirty="0">
                <a:latin typeface="Times New Roman" pitchFamily="18" charset="0"/>
              </a:rPr>
              <a:t>P</a:t>
            </a:r>
            <a:r>
              <a:rPr lang="zh-CN" altLang="en-US" sz="2400" dirty="0">
                <a:latin typeface="Times New Roman" pitchFamily="18" charset="0"/>
              </a:rPr>
              <a:t>，</a:t>
            </a:r>
            <a:r>
              <a:rPr lang="en-US" altLang="zh-CN" sz="2400" i="1" dirty="0" err="1">
                <a:latin typeface="Times New Roman" pitchFamily="18" charset="0"/>
              </a:rPr>
              <a:t>Q</a:t>
            </a:r>
            <a:r>
              <a:rPr lang="en-US" altLang="zh-CN" sz="2400" dirty="0" err="1">
                <a:latin typeface="Times New Roman" pitchFamily="18" charset="0"/>
                <a:sym typeface="Symbol" pitchFamily="18" charset="2"/>
              </a:rPr>
              <a:t></a:t>
            </a:r>
            <a:r>
              <a:rPr lang="en-US" altLang="zh-CN" sz="2400" i="1" dirty="0" err="1">
                <a:latin typeface="Times New Roman" pitchFamily="18" charset="0"/>
              </a:rPr>
              <a:t>E</a:t>
            </a:r>
            <a:r>
              <a:rPr lang="en-US" altLang="zh-CN" sz="2400" i="1" baseline="-25000" dirty="0" err="1">
                <a:latin typeface="Times New Roman" pitchFamily="18" charset="0"/>
              </a:rPr>
              <a:t>p</a:t>
            </a:r>
            <a:r>
              <a:rPr lang="en-US" altLang="zh-CN" sz="2400" dirty="0">
                <a:latin typeface="Times New Roman" pitchFamily="18" charset="0"/>
              </a:rPr>
              <a:t>(</a:t>
            </a:r>
            <a:r>
              <a:rPr lang="en-US" altLang="zh-CN" sz="2400" i="1" dirty="0" err="1">
                <a:latin typeface="Times New Roman" pitchFamily="18" charset="0"/>
              </a:rPr>
              <a:t>a</a:t>
            </a:r>
            <a:r>
              <a:rPr lang="en-US" altLang="zh-CN" sz="2400" dirty="0" err="1">
                <a:latin typeface="Times New Roman" pitchFamily="18" charset="0"/>
              </a:rPr>
              <a:t>,</a:t>
            </a:r>
            <a:r>
              <a:rPr lang="en-US" altLang="zh-CN" sz="2400" i="1" dirty="0" err="1">
                <a:latin typeface="Times New Roman" pitchFamily="18" charset="0"/>
              </a:rPr>
              <a:t>b</a:t>
            </a:r>
            <a:r>
              <a:rPr lang="en-US" altLang="zh-CN" sz="2400" dirty="0">
                <a:latin typeface="Times New Roman" pitchFamily="18" charset="0"/>
              </a:rPr>
              <a:t>)</a:t>
            </a:r>
            <a:r>
              <a:rPr lang="zh-CN" altLang="en-US" sz="2400" dirty="0">
                <a:latin typeface="Times New Roman" pitchFamily="18" charset="0"/>
              </a:rPr>
              <a:t>，</a:t>
            </a:r>
            <a:r>
              <a:rPr lang="en-US" altLang="zh-CN" sz="2400" i="1" dirty="0">
                <a:latin typeface="Times New Roman" pitchFamily="18" charset="0"/>
              </a:rPr>
              <a:t>k</a:t>
            </a:r>
            <a:r>
              <a:rPr lang="en-US" altLang="zh-CN" sz="2400" dirty="0">
                <a:latin typeface="Times New Roman" pitchFamily="18" charset="0"/>
              </a:rPr>
              <a:t>&lt;</a:t>
            </a:r>
            <a:r>
              <a:rPr lang="en-US" altLang="zh-CN" sz="2400" i="1" dirty="0">
                <a:latin typeface="Times New Roman" pitchFamily="18" charset="0"/>
              </a:rPr>
              <a:t>p</a:t>
            </a:r>
            <a:r>
              <a:rPr lang="zh-CN" altLang="en-US" sz="2400" dirty="0">
                <a:latin typeface="Times New Roman" pitchFamily="18" charset="0"/>
              </a:rPr>
              <a:t>，则</a:t>
            </a:r>
            <a:r>
              <a:rPr lang="zh-CN" altLang="en-US" sz="2400" dirty="0">
                <a:solidFill>
                  <a:srgbClr val="0000FF"/>
                </a:solidFill>
                <a:latin typeface="Times New Roman" pitchFamily="18" charset="0"/>
              </a:rPr>
              <a:t>由</a:t>
            </a:r>
            <a:r>
              <a:rPr lang="en-US" altLang="zh-CN" sz="2400" i="1" dirty="0">
                <a:solidFill>
                  <a:srgbClr val="0000FF"/>
                </a:solidFill>
                <a:latin typeface="Times New Roman" pitchFamily="18" charset="0"/>
              </a:rPr>
              <a:t>k</a:t>
            </a:r>
            <a:r>
              <a:rPr lang="zh-CN" altLang="en-US" sz="2400" dirty="0">
                <a:solidFill>
                  <a:srgbClr val="0000FF"/>
                </a:solidFill>
                <a:latin typeface="Times New Roman" pitchFamily="18" charset="0"/>
              </a:rPr>
              <a:t>和</a:t>
            </a:r>
            <a:r>
              <a:rPr lang="en-US" altLang="zh-CN" sz="2400" i="1" dirty="0">
                <a:solidFill>
                  <a:srgbClr val="0000FF"/>
                </a:solidFill>
                <a:latin typeface="Times New Roman" pitchFamily="18" charset="0"/>
              </a:rPr>
              <a:t>P</a:t>
            </a:r>
            <a:r>
              <a:rPr lang="zh-CN" altLang="en-US" sz="2400" dirty="0">
                <a:solidFill>
                  <a:srgbClr val="0000FF"/>
                </a:solidFill>
                <a:latin typeface="Times New Roman" pitchFamily="18" charset="0"/>
              </a:rPr>
              <a:t>易求</a:t>
            </a:r>
            <a:r>
              <a:rPr lang="en-US" altLang="zh-CN" sz="2400" i="1" dirty="0">
                <a:solidFill>
                  <a:srgbClr val="0000FF"/>
                </a:solidFill>
                <a:latin typeface="Times New Roman" pitchFamily="18" charset="0"/>
              </a:rPr>
              <a:t>Q</a:t>
            </a:r>
            <a:r>
              <a:rPr lang="zh-CN" altLang="en-US" sz="2400" dirty="0">
                <a:latin typeface="Times New Roman" pitchFamily="18" charset="0"/>
              </a:rPr>
              <a:t>，但</a:t>
            </a:r>
            <a:r>
              <a:rPr lang="zh-CN" altLang="en-US" sz="2400" dirty="0">
                <a:solidFill>
                  <a:srgbClr val="0000FF"/>
                </a:solidFill>
                <a:latin typeface="Times New Roman" pitchFamily="18" charset="0"/>
              </a:rPr>
              <a:t>由</a:t>
            </a:r>
            <a:r>
              <a:rPr lang="en-US" altLang="zh-CN" sz="2400" i="1" dirty="0">
                <a:solidFill>
                  <a:srgbClr val="0000FF"/>
                </a:solidFill>
                <a:latin typeface="Times New Roman" pitchFamily="18" charset="0"/>
              </a:rPr>
              <a:t>P</a:t>
            </a:r>
            <a:r>
              <a:rPr lang="zh-CN" altLang="en-US" sz="2400" dirty="0">
                <a:solidFill>
                  <a:srgbClr val="0000FF"/>
                </a:solidFill>
                <a:latin typeface="Times New Roman" pitchFamily="18" charset="0"/>
              </a:rPr>
              <a:t>、</a:t>
            </a:r>
            <a:r>
              <a:rPr lang="en-US" altLang="zh-CN" sz="2400" i="1" dirty="0">
                <a:solidFill>
                  <a:srgbClr val="0000FF"/>
                </a:solidFill>
                <a:latin typeface="Times New Roman" pitchFamily="18" charset="0"/>
              </a:rPr>
              <a:t>Q</a:t>
            </a:r>
            <a:r>
              <a:rPr lang="zh-CN" altLang="en-US" sz="2400" dirty="0">
                <a:solidFill>
                  <a:srgbClr val="0000FF"/>
                </a:solidFill>
                <a:latin typeface="Times New Roman" pitchFamily="18" charset="0"/>
              </a:rPr>
              <a:t>求</a:t>
            </a:r>
            <a:r>
              <a:rPr lang="en-US" altLang="zh-CN" sz="2400" i="1" dirty="0">
                <a:solidFill>
                  <a:srgbClr val="0000FF"/>
                </a:solidFill>
                <a:latin typeface="Times New Roman" pitchFamily="18" charset="0"/>
              </a:rPr>
              <a:t>k</a:t>
            </a:r>
            <a:r>
              <a:rPr lang="zh-CN" altLang="en-US" sz="2400" dirty="0">
                <a:solidFill>
                  <a:srgbClr val="0000FF"/>
                </a:solidFill>
                <a:latin typeface="Times New Roman" pitchFamily="18" charset="0"/>
              </a:rPr>
              <a:t>则是困难</a:t>
            </a:r>
            <a:r>
              <a:rPr lang="zh-CN" altLang="en-US" sz="2400" dirty="0">
                <a:latin typeface="Times New Roman" pitchFamily="18" charset="0"/>
              </a:rPr>
              <a:t>的，这就是</a:t>
            </a:r>
            <a:r>
              <a:rPr lang="zh-CN" altLang="en-US" sz="2400" dirty="0">
                <a:solidFill>
                  <a:srgbClr val="0000FF"/>
                </a:solidFill>
                <a:latin typeface="Times New Roman" pitchFamily="18" charset="0"/>
              </a:rPr>
              <a:t>椭圆曲线上的离散对数问题</a:t>
            </a:r>
            <a:r>
              <a:rPr lang="zh-CN" altLang="en-US" sz="2400" dirty="0">
                <a:latin typeface="Times New Roman" pitchFamily="18" charset="0"/>
              </a:rPr>
              <a:t>，可应用于公钥密码体制。</a:t>
            </a:r>
          </a:p>
          <a:p>
            <a:pPr lvl="1" eaLnBrk="1" hangingPunct="1">
              <a:lnSpc>
                <a:spcPct val="150000"/>
              </a:lnSpc>
            </a:pPr>
            <a:r>
              <a:rPr lang="en-US" altLang="zh-CN" sz="2400" dirty="0" err="1">
                <a:solidFill>
                  <a:srgbClr val="0000FF"/>
                </a:solidFill>
                <a:latin typeface="Times New Roman" pitchFamily="18" charset="0"/>
              </a:rPr>
              <a:t>Diffie</a:t>
            </a:r>
            <a:r>
              <a:rPr lang="en-US" altLang="zh-CN" sz="2400" dirty="0">
                <a:solidFill>
                  <a:srgbClr val="0000FF"/>
                </a:solidFill>
                <a:latin typeface="Times New Roman" pitchFamily="18" charset="0"/>
              </a:rPr>
              <a:t>-Hellman</a:t>
            </a:r>
            <a:r>
              <a:rPr lang="zh-CN" altLang="en-US" sz="2400" dirty="0">
                <a:solidFill>
                  <a:srgbClr val="0000FF"/>
                </a:solidFill>
                <a:latin typeface="Times New Roman" pitchFamily="18" charset="0"/>
              </a:rPr>
              <a:t>密钥交换</a:t>
            </a:r>
            <a:r>
              <a:rPr lang="zh-CN" altLang="en-US" sz="2400" dirty="0">
                <a:latin typeface="Times New Roman" pitchFamily="18" charset="0"/>
              </a:rPr>
              <a:t>和</a:t>
            </a:r>
            <a:r>
              <a:rPr lang="en-US" altLang="zh-CN" sz="2400" dirty="0" err="1">
                <a:solidFill>
                  <a:srgbClr val="0000FF"/>
                </a:solidFill>
                <a:latin typeface="Times New Roman" pitchFamily="18" charset="0"/>
              </a:rPr>
              <a:t>ElGamal</a:t>
            </a:r>
            <a:r>
              <a:rPr lang="zh-CN" altLang="en-US" sz="2400" dirty="0">
                <a:solidFill>
                  <a:srgbClr val="0000FF"/>
                </a:solidFill>
                <a:latin typeface="Times New Roman" pitchFamily="18" charset="0"/>
              </a:rPr>
              <a:t>密码体制</a:t>
            </a:r>
            <a:r>
              <a:rPr lang="zh-CN" altLang="en-US" sz="2400" dirty="0">
                <a:latin typeface="Times New Roman" pitchFamily="18" charset="0"/>
              </a:rPr>
              <a:t>是基于有限域上离散对数问题的</a:t>
            </a:r>
            <a:r>
              <a:rPr lang="zh-CN" altLang="en-US" sz="2400" dirty="0" smtClean="0">
                <a:latin typeface="Times New Roman" pitchFamily="18" charset="0"/>
              </a:rPr>
              <a:t>公钥加密体制</a:t>
            </a:r>
            <a:endParaRPr lang="en-US" altLang="zh-CN" sz="2400" dirty="0">
              <a:latin typeface="Times New Roman" pitchFamily="18" charset="0"/>
              <a:sym typeface="Symbol" pitchFamily="18" charset="2"/>
            </a:endParaRPr>
          </a:p>
        </p:txBody>
      </p:sp>
      <p:sp>
        <p:nvSpPr>
          <p:cNvPr id="4" name="灯片编号占位符 3"/>
          <p:cNvSpPr>
            <a:spLocks noGrp="1"/>
          </p:cNvSpPr>
          <p:nvPr>
            <p:ph type="sldNum" sz="quarter" idx="12"/>
          </p:nvPr>
        </p:nvSpPr>
        <p:spPr>
          <a:xfrm>
            <a:off x="9855200" y="6477000"/>
            <a:ext cx="1727200" cy="304800"/>
          </a:xfrm>
        </p:spPr>
        <p:txBody>
          <a:bodyPr/>
          <a:lstStyle/>
          <a:p>
            <a:pPr>
              <a:defRPr/>
            </a:pPr>
            <a:fld id="{896E1043-1F2A-4C9B-855A-0B3264F68AF7}" type="slidenum">
              <a:rPr lang="en-US" altLang="zh-CN" smtClean="0"/>
              <a:pPr>
                <a:defRPr/>
              </a:pPr>
              <a:t>63</a:t>
            </a:fld>
            <a:endParaRPr lang="en-US" altLang="zh-CN" dirty="0"/>
          </a:p>
        </p:txBody>
      </p:sp>
    </p:spTree>
    <p:extLst>
      <p:ext uri="{BB962C8B-B14F-4D97-AF65-F5344CB8AC3E}">
        <p14:creationId xmlns="" xmlns:p14="http://schemas.microsoft.com/office/powerpoint/2010/main" val="693883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5.7.3 </a:t>
            </a:r>
            <a:r>
              <a:rPr lang="zh-CN" altLang="en-US" sz="4000" b="1" dirty="0" smtClean="0"/>
              <a:t>椭圆曲线加密</a:t>
            </a:r>
            <a:endParaRPr lang="zh-CN" altLang="en-US" dirty="0"/>
          </a:p>
        </p:txBody>
      </p:sp>
      <p:sp>
        <p:nvSpPr>
          <p:cNvPr id="3" name="内容占位符 2"/>
          <p:cNvSpPr>
            <a:spLocks noGrp="1"/>
          </p:cNvSpPr>
          <p:nvPr>
            <p:ph idx="1"/>
          </p:nvPr>
        </p:nvSpPr>
        <p:spPr>
          <a:xfrm>
            <a:off x="406400" y="914400"/>
            <a:ext cx="11582400" cy="5562600"/>
          </a:xfrm>
        </p:spPr>
        <p:txBody>
          <a:bodyPr/>
          <a:lstStyle/>
          <a:p>
            <a:pPr eaLnBrk="1" hangingPunct="1">
              <a:lnSpc>
                <a:spcPct val="150000"/>
              </a:lnSpc>
            </a:pPr>
            <a:r>
              <a:rPr lang="en-US" altLang="zh-CN" sz="2400" b="1" dirty="0">
                <a:solidFill>
                  <a:srgbClr val="FF0000"/>
                </a:solidFill>
                <a:latin typeface="Times New Roman" pitchFamily="18" charset="0"/>
              </a:rPr>
              <a:t>1</a:t>
            </a:r>
            <a:r>
              <a:rPr lang="en-US" altLang="zh-CN" sz="2400" b="1" dirty="0" smtClean="0">
                <a:solidFill>
                  <a:srgbClr val="FF0000"/>
                </a:solidFill>
                <a:latin typeface="Times New Roman" pitchFamily="18" charset="0"/>
              </a:rPr>
              <a:t>.</a:t>
            </a:r>
            <a:r>
              <a:rPr lang="zh-CN" altLang="en-US" sz="2400" b="1" dirty="0" smtClean="0">
                <a:solidFill>
                  <a:srgbClr val="FF0000"/>
                </a:solidFill>
                <a:latin typeface="Times New Roman" pitchFamily="18" charset="0"/>
              </a:rPr>
              <a:t>利用椭圆曲线实现</a:t>
            </a:r>
            <a:r>
              <a:rPr lang="en-US" altLang="zh-CN" sz="2400" b="1" dirty="0" err="1" smtClean="0">
                <a:solidFill>
                  <a:srgbClr val="FF0000"/>
                </a:solidFill>
                <a:latin typeface="Times New Roman" pitchFamily="18" charset="0"/>
              </a:rPr>
              <a:t>Diffie</a:t>
            </a:r>
            <a:r>
              <a:rPr lang="en-US" altLang="zh-CN" sz="2400" b="1" dirty="0" smtClean="0">
                <a:solidFill>
                  <a:srgbClr val="FF0000"/>
                </a:solidFill>
                <a:latin typeface="Times New Roman" pitchFamily="18" charset="0"/>
              </a:rPr>
              <a:t>-Hellman</a:t>
            </a:r>
            <a:r>
              <a:rPr lang="zh-CN" altLang="en-US" sz="2400" b="1" dirty="0">
                <a:solidFill>
                  <a:srgbClr val="FF0000"/>
                </a:solidFill>
                <a:latin typeface="Times New Roman" pitchFamily="18" charset="0"/>
              </a:rPr>
              <a:t>密钥</a:t>
            </a:r>
            <a:r>
              <a:rPr lang="zh-CN" altLang="en-US" sz="2400" b="1" dirty="0" smtClean="0">
                <a:solidFill>
                  <a:srgbClr val="FF0000"/>
                </a:solidFill>
                <a:latin typeface="Times New Roman" pitchFamily="18" charset="0"/>
              </a:rPr>
              <a:t>交换</a:t>
            </a:r>
            <a:endParaRPr lang="en-US" altLang="zh-CN" sz="2400" b="1" dirty="0" smtClean="0">
              <a:solidFill>
                <a:srgbClr val="FF0000"/>
              </a:solidFill>
              <a:latin typeface="Times New Roman" pitchFamily="18" charset="0"/>
            </a:endParaRPr>
          </a:p>
          <a:p>
            <a:pPr lvl="1" eaLnBrk="1" hangingPunct="1">
              <a:lnSpc>
                <a:spcPct val="150000"/>
              </a:lnSpc>
            </a:pPr>
            <a:r>
              <a:rPr lang="zh-CN" altLang="en-US" sz="2000" dirty="0" smtClean="0">
                <a:solidFill>
                  <a:srgbClr val="0000FF"/>
                </a:solidFill>
                <a:latin typeface="Times New Roman" pitchFamily="18" charset="0"/>
              </a:rPr>
              <a:t>第</a:t>
            </a:r>
            <a:r>
              <a:rPr lang="en-US" altLang="zh-CN" sz="2000" dirty="0" smtClean="0">
                <a:solidFill>
                  <a:srgbClr val="0000FF"/>
                </a:solidFill>
                <a:latin typeface="Times New Roman" pitchFamily="18" charset="0"/>
              </a:rPr>
              <a:t>1</a:t>
            </a:r>
            <a:r>
              <a:rPr lang="zh-CN" altLang="en-US" sz="2000" dirty="0" smtClean="0">
                <a:solidFill>
                  <a:srgbClr val="0000FF"/>
                </a:solidFill>
                <a:latin typeface="Times New Roman" pitchFamily="18" charset="0"/>
              </a:rPr>
              <a:t>步：取一素数</a:t>
            </a:r>
            <a:r>
              <a:rPr lang="en-US" altLang="zh-CN" sz="2000" i="1" dirty="0" smtClean="0">
                <a:latin typeface="Times New Roman" pitchFamily="18" charset="0"/>
              </a:rPr>
              <a:t>p</a:t>
            </a:r>
            <a:r>
              <a:rPr lang="en-US" altLang="zh-CN" sz="2000" dirty="0" smtClean="0">
                <a:latin typeface="Times New Roman" pitchFamily="18" charset="0"/>
              </a:rPr>
              <a:t>≈2</a:t>
            </a:r>
            <a:r>
              <a:rPr lang="en-US" altLang="zh-CN" sz="2000" baseline="30000" dirty="0" smtClean="0">
                <a:latin typeface="Times New Roman" pitchFamily="18" charset="0"/>
              </a:rPr>
              <a:t>180</a:t>
            </a:r>
            <a:r>
              <a:rPr lang="zh-CN" altLang="en-US" sz="2000" dirty="0" smtClean="0">
                <a:solidFill>
                  <a:srgbClr val="0000FF"/>
                </a:solidFill>
                <a:latin typeface="Times New Roman" pitchFamily="18" charset="0"/>
              </a:rPr>
              <a:t>和两个参数</a:t>
            </a:r>
            <a:r>
              <a:rPr lang="en-US" altLang="zh-CN" sz="2000" i="1" dirty="0" smtClean="0">
                <a:latin typeface="Times New Roman" pitchFamily="18" charset="0"/>
              </a:rPr>
              <a:t>a</a:t>
            </a:r>
            <a:r>
              <a:rPr lang="zh-CN" altLang="en-US" sz="2000" dirty="0" smtClean="0">
                <a:latin typeface="Times New Roman" pitchFamily="18" charset="0"/>
              </a:rPr>
              <a:t>、</a:t>
            </a:r>
            <a:r>
              <a:rPr lang="en-US" altLang="zh-CN" sz="2000" i="1" dirty="0" smtClean="0">
                <a:latin typeface="Times New Roman" pitchFamily="18" charset="0"/>
              </a:rPr>
              <a:t>b</a:t>
            </a:r>
            <a:r>
              <a:rPr lang="zh-CN" altLang="en-US" sz="2000" dirty="0" smtClean="0">
                <a:latin typeface="Times New Roman" pitchFamily="18" charset="0"/>
              </a:rPr>
              <a:t>，则得椭圆曲线上面的点及无穷远点构成</a:t>
            </a:r>
            <a:r>
              <a:rPr lang="en-US" altLang="zh-CN" sz="2000" dirty="0" smtClean="0">
                <a:latin typeface="Times New Roman" pitchFamily="18" charset="0"/>
              </a:rPr>
              <a:t>Abel</a:t>
            </a:r>
            <a:r>
              <a:rPr lang="zh-CN" altLang="en-US" sz="2000" dirty="0" smtClean="0">
                <a:latin typeface="Times New Roman" pitchFamily="18" charset="0"/>
              </a:rPr>
              <a:t>群</a:t>
            </a:r>
            <a:r>
              <a:rPr lang="en-US" altLang="zh-CN" sz="2000" i="1" dirty="0" smtClean="0">
                <a:latin typeface="Times New Roman" pitchFamily="18" charset="0"/>
              </a:rPr>
              <a:t>E</a:t>
            </a:r>
            <a:r>
              <a:rPr lang="en-US" altLang="zh-CN" sz="2000" i="1" baseline="-25000" dirty="0" smtClean="0">
                <a:latin typeface="Times New Roman" pitchFamily="18" charset="0"/>
              </a:rPr>
              <a:t>p</a:t>
            </a:r>
            <a:r>
              <a:rPr lang="en-US" altLang="zh-CN" sz="2000" dirty="0" smtClean="0">
                <a:latin typeface="Times New Roman" pitchFamily="18" charset="0"/>
              </a:rPr>
              <a:t>(</a:t>
            </a:r>
            <a:r>
              <a:rPr lang="en-US" altLang="zh-CN" sz="2000" i="1" dirty="0" err="1" smtClean="0">
                <a:latin typeface="Times New Roman" pitchFamily="18" charset="0"/>
              </a:rPr>
              <a:t>a</a:t>
            </a:r>
            <a:r>
              <a:rPr lang="en-US" altLang="zh-CN" sz="2000" dirty="0" err="1" smtClean="0">
                <a:latin typeface="Times New Roman" pitchFamily="18" charset="0"/>
              </a:rPr>
              <a:t>,</a:t>
            </a:r>
            <a:r>
              <a:rPr lang="en-US" altLang="zh-CN" sz="2000" i="1" dirty="0" err="1" smtClean="0">
                <a:latin typeface="Times New Roman" pitchFamily="18" charset="0"/>
              </a:rPr>
              <a:t>b</a:t>
            </a:r>
            <a:r>
              <a:rPr lang="en-US" altLang="zh-CN" sz="2000" dirty="0" smtClean="0">
                <a:latin typeface="Times New Roman" pitchFamily="18" charset="0"/>
              </a:rPr>
              <a:t>)</a:t>
            </a:r>
            <a:r>
              <a:rPr lang="zh-CN" altLang="en-US" sz="2000" dirty="0" smtClean="0">
                <a:latin typeface="Times New Roman" pitchFamily="18" charset="0"/>
              </a:rPr>
              <a:t>，</a:t>
            </a:r>
            <a:r>
              <a:rPr lang="en-US" altLang="zh-CN" sz="2000" i="1" dirty="0" smtClean="0">
                <a:latin typeface="Times New Roman" pitchFamily="18" charset="0"/>
              </a:rPr>
              <a:t>a</a:t>
            </a:r>
            <a:r>
              <a:rPr lang="zh-CN" altLang="en-US" sz="2000" dirty="0" smtClean="0">
                <a:latin typeface="Times New Roman" pitchFamily="18" charset="0"/>
              </a:rPr>
              <a:t>，</a:t>
            </a:r>
            <a:r>
              <a:rPr lang="en-US" altLang="zh-CN" sz="2000" i="1" dirty="0" smtClean="0">
                <a:latin typeface="Times New Roman" pitchFamily="18" charset="0"/>
              </a:rPr>
              <a:t>b</a:t>
            </a:r>
            <a:r>
              <a:rPr lang="zh-CN" altLang="en-US" sz="2000" dirty="0" smtClean="0">
                <a:latin typeface="Times New Roman" pitchFamily="18" charset="0"/>
              </a:rPr>
              <a:t>应使群的阶</a:t>
            </a:r>
            <a:r>
              <a:rPr lang="en-US" altLang="zh-CN" sz="2000" dirty="0" smtClean="0">
                <a:latin typeface="Times New Roman" pitchFamily="18" charset="0"/>
              </a:rPr>
              <a:t>n</a:t>
            </a:r>
            <a:r>
              <a:rPr lang="zh-CN" altLang="en-US" sz="2000" dirty="0" smtClean="0">
                <a:latin typeface="Times New Roman" pitchFamily="18" charset="0"/>
              </a:rPr>
              <a:t>具有大素因子</a:t>
            </a:r>
          </a:p>
          <a:p>
            <a:pPr lvl="1" eaLnBrk="1" hangingPunct="1">
              <a:lnSpc>
                <a:spcPct val="150000"/>
              </a:lnSpc>
            </a:pPr>
            <a:r>
              <a:rPr lang="zh-CN" altLang="en-US" sz="2000" dirty="0" smtClean="0">
                <a:latin typeface="Times New Roman" pitchFamily="18" charset="0"/>
              </a:rPr>
              <a:t>第</a:t>
            </a:r>
            <a:r>
              <a:rPr lang="en-US" altLang="zh-CN" sz="2000" dirty="0">
                <a:latin typeface="Times New Roman" pitchFamily="18" charset="0"/>
              </a:rPr>
              <a:t>2</a:t>
            </a:r>
            <a:r>
              <a:rPr lang="zh-CN" altLang="en-US" sz="2000" dirty="0">
                <a:latin typeface="Times New Roman" pitchFamily="18" charset="0"/>
              </a:rPr>
              <a:t>步</a:t>
            </a:r>
            <a:r>
              <a:rPr lang="en-US" altLang="zh-CN" sz="2000" dirty="0">
                <a:latin typeface="Times New Roman" pitchFamily="18" charset="0"/>
              </a:rPr>
              <a:t>:  </a:t>
            </a:r>
            <a:r>
              <a:rPr lang="zh-CN" altLang="en-US" sz="2000" dirty="0">
                <a:latin typeface="Times New Roman" pitchFamily="18" charset="0"/>
              </a:rPr>
              <a:t>取</a:t>
            </a:r>
            <a:r>
              <a:rPr lang="en-US" altLang="zh-CN" sz="2000" i="1" dirty="0" err="1">
                <a:latin typeface="Times New Roman" pitchFamily="18" charset="0"/>
              </a:rPr>
              <a:t>E</a:t>
            </a:r>
            <a:r>
              <a:rPr lang="en-US" altLang="zh-CN" sz="2000" i="1" baseline="-25000" dirty="0" err="1">
                <a:latin typeface="Times New Roman" pitchFamily="18" charset="0"/>
              </a:rPr>
              <a:t>p</a:t>
            </a:r>
            <a:r>
              <a:rPr lang="en-US" altLang="zh-CN" sz="2000" dirty="0">
                <a:latin typeface="Times New Roman" pitchFamily="18" charset="0"/>
              </a:rPr>
              <a:t>(</a:t>
            </a:r>
            <a:r>
              <a:rPr lang="en-US" altLang="zh-CN" sz="2000" i="1" dirty="0" err="1">
                <a:latin typeface="Times New Roman" pitchFamily="18" charset="0"/>
              </a:rPr>
              <a:t>a</a:t>
            </a:r>
            <a:r>
              <a:rPr lang="en-US" altLang="zh-CN" sz="2000" dirty="0" err="1">
                <a:latin typeface="Times New Roman" pitchFamily="18" charset="0"/>
              </a:rPr>
              <a:t>,</a:t>
            </a:r>
            <a:r>
              <a:rPr lang="en-US" altLang="zh-CN" sz="2000" i="1" dirty="0" err="1">
                <a:latin typeface="Times New Roman" pitchFamily="18" charset="0"/>
              </a:rPr>
              <a:t>b</a:t>
            </a:r>
            <a:r>
              <a:rPr lang="en-US" altLang="zh-CN" sz="2000" dirty="0">
                <a:latin typeface="Times New Roman" pitchFamily="18" charset="0"/>
              </a:rPr>
              <a:t>)</a:t>
            </a:r>
            <a:r>
              <a:rPr lang="zh-CN" altLang="en-US" sz="2000" dirty="0">
                <a:latin typeface="Times New Roman" pitchFamily="18" charset="0"/>
              </a:rPr>
              <a:t>的</a:t>
            </a:r>
            <a:r>
              <a:rPr lang="zh-CN" altLang="en-US" sz="2000" dirty="0">
                <a:solidFill>
                  <a:srgbClr val="0000FF"/>
                </a:solidFill>
                <a:latin typeface="Times New Roman" pitchFamily="18" charset="0"/>
              </a:rPr>
              <a:t>一个生成元</a:t>
            </a:r>
            <a:r>
              <a:rPr lang="en-US" altLang="zh-CN" sz="2000" i="1" dirty="0">
                <a:solidFill>
                  <a:srgbClr val="0000FF"/>
                </a:solidFill>
                <a:latin typeface="Times New Roman" pitchFamily="18" charset="0"/>
              </a:rPr>
              <a:t>G</a:t>
            </a:r>
            <a:r>
              <a:rPr lang="zh-CN" altLang="en-US" sz="2000" dirty="0">
                <a:latin typeface="Times New Roman" pitchFamily="18" charset="0"/>
              </a:rPr>
              <a:t>＝</a:t>
            </a:r>
            <a:r>
              <a:rPr lang="en-US" altLang="zh-CN" sz="2000" dirty="0">
                <a:latin typeface="Times New Roman" pitchFamily="18" charset="0"/>
              </a:rPr>
              <a:t>(</a:t>
            </a:r>
            <a:r>
              <a:rPr lang="en-US" altLang="zh-CN" sz="2000" i="1" dirty="0">
                <a:latin typeface="Times New Roman" pitchFamily="18" charset="0"/>
              </a:rPr>
              <a:t>x</a:t>
            </a:r>
            <a:r>
              <a:rPr lang="en-US" altLang="zh-CN" sz="2000" baseline="-25000" dirty="0">
                <a:latin typeface="Times New Roman" pitchFamily="18" charset="0"/>
              </a:rPr>
              <a:t>1</a:t>
            </a:r>
            <a:r>
              <a:rPr lang="en-US" altLang="zh-CN" sz="2000" dirty="0">
                <a:latin typeface="Times New Roman" pitchFamily="18" charset="0"/>
              </a:rPr>
              <a:t>,</a:t>
            </a:r>
            <a:r>
              <a:rPr lang="en-US" altLang="zh-CN" sz="2000" i="1" dirty="0">
                <a:latin typeface="Times New Roman" pitchFamily="18" charset="0"/>
              </a:rPr>
              <a:t>y</a:t>
            </a:r>
            <a:r>
              <a:rPr lang="en-US" altLang="zh-CN" sz="2000" baseline="-25000" dirty="0">
                <a:latin typeface="Times New Roman" pitchFamily="18" charset="0"/>
              </a:rPr>
              <a:t>1</a:t>
            </a:r>
            <a:r>
              <a:rPr lang="en-US" altLang="zh-CN" sz="2000" dirty="0">
                <a:latin typeface="Times New Roman" pitchFamily="18" charset="0"/>
              </a:rPr>
              <a:t>)</a:t>
            </a:r>
            <a:r>
              <a:rPr lang="zh-CN" altLang="en-US" sz="2000" dirty="0">
                <a:latin typeface="Times New Roman" pitchFamily="18" charset="0"/>
              </a:rPr>
              <a:t>，要求</a:t>
            </a:r>
            <a:r>
              <a:rPr lang="en-US" altLang="zh-CN" sz="2000" i="1" dirty="0">
                <a:latin typeface="Times New Roman" pitchFamily="18" charset="0"/>
              </a:rPr>
              <a:t>G</a:t>
            </a:r>
            <a:r>
              <a:rPr lang="zh-CN" altLang="en-US" sz="2000" dirty="0">
                <a:latin typeface="Times New Roman" pitchFamily="18" charset="0"/>
              </a:rPr>
              <a:t>的阶是一个非常大的素数，</a:t>
            </a:r>
            <a:r>
              <a:rPr lang="en-US" altLang="zh-CN" sz="2000" i="1" dirty="0">
                <a:solidFill>
                  <a:srgbClr val="0000FF"/>
                </a:solidFill>
                <a:latin typeface="Times New Roman" pitchFamily="18" charset="0"/>
              </a:rPr>
              <a:t>G</a:t>
            </a:r>
            <a:r>
              <a:rPr lang="zh-CN" altLang="en-US" sz="2000" dirty="0">
                <a:solidFill>
                  <a:srgbClr val="0000FF"/>
                </a:solidFill>
                <a:latin typeface="Times New Roman" pitchFamily="18" charset="0"/>
              </a:rPr>
              <a:t>的阶是</a:t>
            </a:r>
            <a:r>
              <a:rPr lang="zh-CN" altLang="en-US" sz="2000" dirty="0">
                <a:latin typeface="Times New Roman" pitchFamily="18" charset="0"/>
              </a:rPr>
              <a:t>满足</a:t>
            </a:r>
            <a:r>
              <a:rPr lang="en-US" altLang="zh-CN" sz="2000" i="1" dirty="0" err="1">
                <a:latin typeface="Times New Roman" pitchFamily="18" charset="0"/>
              </a:rPr>
              <a:t>nG</a:t>
            </a:r>
            <a:r>
              <a:rPr lang="en-US" altLang="zh-CN" sz="2000" dirty="0">
                <a:latin typeface="Times New Roman" pitchFamily="18" charset="0"/>
              </a:rPr>
              <a:t>=</a:t>
            </a:r>
            <a:r>
              <a:rPr lang="en-US" altLang="zh-CN" sz="2000" i="1" dirty="0">
                <a:latin typeface="Times New Roman" pitchFamily="18" charset="0"/>
              </a:rPr>
              <a:t>O</a:t>
            </a:r>
            <a:r>
              <a:rPr lang="zh-CN" altLang="en-US" sz="2000" dirty="0">
                <a:latin typeface="Times New Roman" pitchFamily="18" charset="0"/>
              </a:rPr>
              <a:t>的最小正整数</a:t>
            </a:r>
            <a:r>
              <a:rPr lang="en-US" altLang="zh-CN" sz="2000" i="1" dirty="0">
                <a:solidFill>
                  <a:srgbClr val="0000FF"/>
                </a:solidFill>
                <a:latin typeface="Times New Roman" pitchFamily="18" charset="0"/>
              </a:rPr>
              <a:t>n</a:t>
            </a:r>
            <a:r>
              <a:rPr lang="zh-CN" altLang="en-US" sz="2000" dirty="0">
                <a:latin typeface="Times New Roman" pitchFamily="18" charset="0"/>
              </a:rPr>
              <a:t>。</a:t>
            </a:r>
            <a:r>
              <a:rPr lang="en-US" altLang="zh-CN" sz="2000" i="1" dirty="0" err="1">
                <a:latin typeface="Times New Roman" pitchFamily="18" charset="0"/>
              </a:rPr>
              <a:t>E</a:t>
            </a:r>
            <a:r>
              <a:rPr lang="en-US" altLang="zh-CN" sz="2000" i="1" baseline="-25000" dirty="0" err="1">
                <a:latin typeface="Times New Roman" pitchFamily="18" charset="0"/>
              </a:rPr>
              <a:t>p</a:t>
            </a:r>
            <a:r>
              <a:rPr lang="en-US" altLang="zh-CN" sz="2000" dirty="0">
                <a:latin typeface="Times New Roman" pitchFamily="18" charset="0"/>
              </a:rPr>
              <a:t>(</a:t>
            </a:r>
            <a:r>
              <a:rPr lang="en-US" altLang="zh-CN" sz="2000" i="1" dirty="0" err="1">
                <a:latin typeface="Times New Roman" pitchFamily="18" charset="0"/>
              </a:rPr>
              <a:t>a</a:t>
            </a:r>
            <a:r>
              <a:rPr lang="en-US" altLang="zh-CN" sz="2000" dirty="0" err="1">
                <a:latin typeface="Times New Roman" pitchFamily="18" charset="0"/>
              </a:rPr>
              <a:t>,</a:t>
            </a:r>
            <a:r>
              <a:rPr lang="en-US" altLang="zh-CN" sz="2000" i="1" dirty="0" err="1">
                <a:latin typeface="Times New Roman" pitchFamily="18" charset="0"/>
              </a:rPr>
              <a:t>b</a:t>
            </a:r>
            <a:r>
              <a:rPr lang="en-US" altLang="zh-CN" sz="2000" dirty="0">
                <a:latin typeface="Times New Roman" pitchFamily="18" charset="0"/>
              </a:rPr>
              <a:t>)</a:t>
            </a:r>
            <a:r>
              <a:rPr lang="zh-CN" altLang="en-US" sz="2000" dirty="0">
                <a:latin typeface="Times New Roman" pitchFamily="18" charset="0"/>
              </a:rPr>
              <a:t>和</a:t>
            </a:r>
            <a:r>
              <a:rPr lang="en-US" altLang="zh-CN" sz="2000" i="1" dirty="0">
                <a:latin typeface="Times New Roman" pitchFamily="18" charset="0"/>
              </a:rPr>
              <a:t>G</a:t>
            </a:r>
            <a:r>
              <a:rPr lang="zh-CN" altLang="en-US" sz="2000" dirty="0">
                <a:latin typeface="Times New Roman" pitchFamily="18" charset="0"/>
              </a:rPr>
              <a:t>作为公开参数</a:t>
            </a:r>
          </a:p>
          <a:p>
            <a:pPr lvl="1" eaLnBrk="1" hangingPunct="1">
              <a:lnSpc>
                <a:spcPct val="150000"/>
              </a:lnSpc>
            </a:pPr>
            <a:r>
              <a:rPr lang="zh-CN" altLang="en-US" sz="2000" dirty="0">
                <a:latin typeface="Times New Roman" pitchFamily="18" charset="0"/>
              </a:rPr>
              <a:t>第</a:t>
            </a:r>
            <a:r>
              <a:rPr lang="en-US" altLang="zh-CN" sz="2000" dirty="0">
                <a:latin typeface="Times New Roman" pitchFamily="18" charset="0"/>
              </a:rPr>
              <a:t>3</a:t>
            </a:r>
            <a:r>
              <a:rPr lang="zh-CN" altLang="en-US" sz="2000" dirty="0">
                <a:latin typeface="Times New Roman" pitchFamily="18" charset="0"/>
              </a:rPr>
              <a:t>步</a:t>
            </a:r>
            <a:r>
              <a:rPr lang="en-US" altLang="zh-CN" sz="2000" dirty="0">
                <a:latin typeface="Times New Roman" pitchFamily="18" charset="0"/>
              </a:rPr>
              <a:t>: </a:t>
            </a:r>
            <a:r>
              <a:rPr lang="zh-CN" altLang="en-US" sz="2000" dirty="0">
                <a:latin typeface="Times New Roman" pitchFamily="18" charset="0"/>
              </a:rPr>
              <a:t>两用户</a:t>
            </a:r>
            <a:r>
              <a:rPr lang="en-US" altLang="zh-CN" sz="2000" dirty="0">
                <a:latin typeface="Times New Roman" pitchFamily="18" charset="0"/>
              </a:rPr>
              <a:t>A</a:t>
            </a:r>
            <a:r>
              <a:rPr lang="zh-CN" altLang="en-US" sz="2000" dirty="0">
                <a:latin typeface="Times New Roman" pitchFamily="18" charset="0"/>
              </a:rPr>
              <a:t>和</a:t>
            </a:r>
            <a:r>
              <a:rPr lang="en-US" altLang="zh-CN" sz="2000" dirty="0">
                <a:latin typeface="Times New Roman" pitchFamily="18" charset="0"/>
              </a:rPr>
              <a:t>B</a:t>
            </a:r>
            <a:r>
              <a:rPr lang="zh-CN" altLang="en-US" sz="2000" dirty="0">
                <a:latin typeface="Times New Roman" pitchFamily="18" charset="0"/>
              </a:rPr>
              <a:t>之间的密钥交换如下进行： </a:t>
            </a:r>
          </a:p>
          <a:p>
            <a:pPr lvl="2" eaLnBrk="1" hangingPunct="1">
              <a:lnSpc>
                <a:spcPct val="150000"/>
              </a:lnSpc>
            </a:pPr>
            <a:r>
              <a:rPr lang="zh-CN" altLang="en-US" sz="1800" dirty="0">
                <a:latin typeface="Times New Roman" pitchFamily="18" charset="0"/>
              </a:rPr>
              <a:t>① </a:t>
            </a:r>
            <a:r>
              <a:rPr lang="en-US" altLang="zh-CN" sz="1800" i="1" dirty="0">
                <a:latin typeface="Times New Roman" pitchFamily="18" charset="0"/>
              </a:rPr>
              <a:t>A</a:t>
            </a:r>
            <a:r>
              <a:rPr lang="zh-CN" altLang="en-US" sz="1800" dirty="0">
                <a:latin typeface="Times New Roman" pitchFamily="18" charset="0"/>
              </a:rPr>
              <a:t>随机选整数</a:t>
            </a:r>
            <a:r>
              <a:rPr lang="en-US" altLang="zh-CN" sz="1800" i="1" dirty="0" err="1">
                <a:latin typeface="Times New Roman" pitchFamily="18" charset="0"/>
              </a:rPr>
              <a:t>n</a:t>
            </a:r>
            <a:r>
              <a:rPr lang="en-US" altLang="zh-CN" sz="1800" i="1" baseline="-25000" dirty="0" err="1">
                <a:latin typeface="Times New Roman" pitchFamily="18" charset="0"/>
              </a:rPr>
              <a:t>A</a:t>
            </a:r>
            <a:r>
              <a:rPr lang="en-US" altLang="zh-CN" sz="1800" dirty="0">
                <a:latin typeface="Times New Roman" pitchFamily="18" charset="0"/>
              </a:rPr>
              <a:t>&lt;</a:t>
            </a:r>
            <a:r>
              <a:rPr lang="en-US" altLang="zh-CN" sz="1800" i="1" dirty="0">
                <a:latin typeface="Times New Roman" pitchFamily="18" charset="0"/>
              </a:rPr>
              <a:t>n</a:t>
            </a:r>
            <a:r>
              <a:rPr lang="zh-CN" altLang="en-US" sz="1800" dirty="0">
                <a:latin typeface="Times New Roman" pitchFamily="18" charset="0"/>
              </a:rPr>
              <a:t>，保密</a:t>
            </a:r>
            <a:r>
              <a:rPr lang="en-US" altLang="zh-CN" sz="1800" i="1" dirty="0" err="1">
                <a:latin typeface="Times New Roman" pitchFamily="18" charset="0"/>
              </a:rPr>
              <a:t>n</a:t>
            </a:r>
            <a:r>
              <a:rPr lang="en-US" altLang="zh-CN" sz="1800" i="1" baseline="-25000" dirty="0" err="1">
                <a:latin typeface="Times New Roman" pitchFamily="18" charset="0"/>
              </a:rPr>
              <a:t>A</a:t>
            </a:r>
            <a:r>
              <a:rPr lang="zh-CN" altLang="en-US" sz="1800" dirty="0">
                <a:latin typeface="Times New Roman" pitchFamily="18" charset="0"/>
              </a:rPr>
              <a:t>，计算</a:t>
            </a:r>
            <a:r>
              <a:rPr lang="en-US" altLang="zh-CN" sz="1800" i="1" dirty="0">
                <a:latin typeface="Times New Roman" pitchFamily="18" charset="0"/>
              </a:rPr>
              <a:t>P</a:t>
            </a:r>
            <a:r>
              <a:rPr lang="en-US" altLang="zh-CN" sz="1800" i="1" baseline="-25000" dirty="0">
                <a:latin typeface="Times New Roman" pitchFamily="18" charset="0"/>
              </a:rPr>
              <a:t>A</a:t>
            </a:r>
            <a:r>
              <a:rPr lang="en-US" altLang="zh-CN" sz="1800" dirty="0">
                <a:latin typeface="Times New Roman" pitchFamily="18" charset="0"/>
              </a:rPr>
              <a:t>=</a:t>
            </a:r>
            <a:r>
              <a:rPr lang="en-US" altLang="zh-CN" sz="1800" i="1" dirty="0" err="1">
                <a:latin typeface="Times New Roman" pitchFamily="18" charset="0"/>
              </a:rPr>
              <a:t>n</a:t>
            </a:r>
            <a:r>
              <a:rPr lang="en-US" altLang="zh-CN" sz="1800" i="1" baseline="-25000" dirty="0" err="1">
                <a:latin typeface="Times New Roman" pitchFamily="18" charset="0"/>
              </a:rPr>
              <a:t>A</a:t>
            </a:r>
            <a:r>
              <a:rPr lang="en-US" altLang="zh-CN" sz="1800" i="1" dirty="0" err="1">
                <a:latin typeface="Times New Roman" pitchFamily="18" charset="0"/>
              </a:rPr>
              <a:t>G</a:t>
            </a:r>
            <a:r>
              <a:rPr lang="zh-CN" altLang="en-US" sz="1800" dirty="0">
                <a:latin typeface="Times New Roman" pitchFamily="18" charset="0"/>
              </a:rPr>
              <a:t>产生</a:t>
            </a:r>
            <a:r>
              <a:rPr lang="en-US" altLang="zh-CN" sz="1800" i="1" dirty="0" err="1">
                <a:latin typeface="Times New Roman" pitchFamily="18" charset="0"/>
              </a:rPr>
              <a:t>E</a:t>
            </a:r>
            <a:r>
              <a:rPr lang="en-US" altLang="zh-CN" sz="1800" i="1" baseline="-25000" dirty="0" err="1">
                <a:latin typeface="Times New Roman" pitchFamily="18" charset="0"/>
              </a:rPr>
              <a:t>p</a:t>
            </a:r>
            <a:r>
              <a:rPr lang="en-US" altLang="zh-CN" sz="1800" dirty="0">
                <a:latin typeface="Times New Roman" pitchFamily="18" charset="0"/>
              </a:rPr>
              <a:t>(</a:t>
            </a:r>
            <a:r>
              <a:rPr lang="en-US" altLang="zh-CN" sz="1800" i="1" dirty="0" err="1">
                <a:latin typeface="Times New Roman" pitchFamily="18" charset="0"/>
              </a:rPr>
              <a:t>a</a:t>
            </a:r>
            <a:r>
              <a:rPr lang="en-US" altLang="zh-CN" sz="1800" dirty="0" err="1">
                <a:latin typeface="Times New Roman" pitchFamily="18" charset="0"/>
              </a:rPr>
              <a:t>,</a:t>
            </a:r>
            <a:r>
              <a:rPr lang="en-US" altLang="zh-CN" sz="1800" i="1" dirty="0" err="1">
                <a:latin typeface="Times New Roman" pitchFamily="18" charset="0"/>
              </a:rPr>
              <a:t>b</a:t>
            </a:r>
            <a:r>
              <a:rPr lang="en-US" altLang="zh-CN" sz="1800" dirty="0" smtClean="0">
                <a:latin typeface="Times New Roman" pitchFamily="18" charset="0"/>
              </a:rPr>
              <a:t>)</a:t>
            </a:r>
            <a:r>
              <a:rPr lang="zh-CN" altLang="en-US" sz="1800" dirty="0" smtClean="0">
                <a:latin typeface="Times New Roman" pitchFamily="18" charset="0"/>
              </a:rPr>
              <a:t>发给</a:t>
            </a:r>
            <a:r>
              <a:rPr lang="en-US" altLang="zh-CN" sz="1800" i="1" dirty="0">
                <a:latin typeface="Times New Roman" pitchFamily="18" charset="0"/>
              </a:rPr>
              <a:t>B</a:t>
            </a:r>
            <a:endParaRPr lang="zh-CN" altLang="en-US" sz="1800" i="1" dirty="0">
              <a:latin typeface="Times New Roman" pitchFamily="18" charset="0"/>
            </a:endParaRPr>
          </a:p>
          <a:p>
            <a:pPr lvl="2" eaLnBrk="1" hangingPunct="1">
              <a:lnSpc>
                <a:spcPct val="150000"/>
              </a:lnSpc>
            </a:pPr>
            <a:r>
              <a:rPr lang="zh-CN" altLang="en-US" sz="1800" dirty="0">
                <a:latin typeface="Times New Roman" pitchFamily="18" charset="0"/>
              </a:rPr>
              <a:t>② </a:t>
            </a:r>
            <a:r>
              <a:rPr lang="en-US" altLang="zh-CN" sz="1800" i="1" dirty="0">
                <a:latin typeface="Times New Roman" pitchFamily="18" charset="0"/>
              </a:rPr>
              <a:t>B</a:t>
            </a:r>
            <a:r>
              <a:rPr lang="zh-CN" altLang="en-US" sz="1800" dirty="0">
                <a:latin typeface="Times New Roman" pitchFamily="18" charset="0"/>
              </a:rPr>
              <a:t>类似地选取秘密的</a:t>
            </a:r>
            <a:r>
              <a:rPr lang="en-US" altLang="zh-CN" sz="1800" i="1" dirty="0" err="1">
                <a:latin typeface="Times New Roman" pitchFamily="18" charset="0"/>
              </a:rPr>
              <a:t>n</a:t>
            </a:r>
            <a:r>
              <a:rPr lang="en-US" altLang="zh-CN" sz="1800" i="1" baseline="-25000" dirty="0" err="1">
                <a:latin typeface="Times New Roman" pitchFamily="18" charset="0"/>
              </a:rPr>
              <a:t>B</a:t>
            </a:r>
            <a:r>
              <a:rPr lang="zh-CN" altLang="en-US" sz="1800" dirty="0">
                <a:latin typeface="Times New Roman" pitchFamily="18" charset="0"/>
              </a:rPr>
              <a:t>并计算</a:t>
            </a:r>
            <a:r>
              <a:rPr lang="en-US" altLang="zh-CN" sz="1800" i="1" dirty="0">
                <a:latin typeface="Times New Roman" pitchFamily="18" charset="0"/>
              </a:rPr>
              <a:t>P</a:t>
            </a:r>
            <a:r>
              <a:rPr lang="en-US" altLang="zh-CN" sz="1800" i="1" baseline="-25000" dirty="0">
                <a:latin typeface="Times New Roman" pitchFamily="18" charset="0"/>
              </a:rPr>
              <a:t>B</a:t>
            </a:r>
            <a:r>
              <a:rPr lang="zh-CN" altLang="en-US" sz="1800" dirty="0">
                <a:latin typeface="Times New Roman" pitchFamily="18" charset="0"/>
              </a:rPr>
              <a:t>发给</a:t>
            </a:r>
            <a:r>
              <a:rPr lang="en-US" altLang="zh-CN" sz="1800" i="1" dirty="0">
                <a:latin typeface="Times New Roman" pitchFamily="18" charset="0"/>
              </a:rPr>
              <a:t>A</a:t>
            </a:r>
          </a:p>
          <a:p>
            <a:pPr lvl="2" eaLnBrk="1" hangingPunct="1">
              <a:lnSpc>
                <a:spcPct val="150000"/>
              </a:lnSpc>
            </a:pPr>
            <a:r>
              <a:rPr lang="en-US" altLang="zh-CN" sz="1800" dirty="0">
                <a:latin typeface="Times New Roman" pitchFamily="18" charset="0"/>
              </a:rPr>
              <a:t>③ </a:t>
            </a:r>
            <a:r>
              <a:rPr lang="en-US" altLang="zh-CN" sz="1800" i="1" dirty="0">
                <a:latin typeface="Times New Roman" pitchFamily="18" charset="0"/>
              </a:rPr>
              <a:t>A</a:t>
            </a:r>
            <a:r>
              <a:rPr lang="zh-CN" altLang="en-US" sz="1800" dirty="0">
                <a:latin typeface="Times New Roman" pitchFamily="18" charset="0"/>
              </a:rPr>
              <a:t>、</a:t>
            </a:r>
            <a:r>
              <a:rPr lang="en-US" altLang="zh-CN" sz="1800" i="1" dirty="0">
                <a:latin typeface="Times New Roman" pitchFamily="18" charset="0"/>
              </a:rPr>
              <a:t>B</a:t>
            </a:r>
            <a:r>
              <a:rPr lang="zh-CN" altLang="en-US" sz="1800" dirty="0">
                <a:latin typeface="Times New Roman" pitchFamily="18" charset="0"/>
              </a:rPr>
              <a:t>分别由</a:t>
            </a:r>
            <a:r>
              <a:rPr lang="en-US" altLang="zh-CN" sz="1800" i="1" dirty="0">
                <a:latin typeface="Times New Roman" pitchFamily="18" charset="0"/>
              </a:rPr>
              <a:t>K</a:t>
            </a:r>
            <a:r>
              <a:rPr lang="en-US" altLang="zh-CN" sz="1800" dirty="0">
                <a:latin typeface="Times New Roman" pitchFamily="18" charset="0"/>
              </a:rPr>
              <a:t>=</a:t>
            </a:r>
            <a:r>
              <a:rPr lang="en-US" altLang="zh-CN" sz="1800" i="1" dirty="0" err="1">
                <a:latin typeface="Times New Roman" pitchFamily="18" charset="0"/>
              </a:rPr>
              <a:t>n</a:t>
            </a:r>
            <a:r>
              <a:rPr lang="en-US" altLang="zh-CN" sz="1800" i="1" baseline="-25000" dirty="0" err="1">
                <a:latin typeface="Times New Roman" pitchFamily="18" charset="0"/>
              </a:rPr>
              <a:t>A</a:t>
            </a:r>
            <a:r>
              <a:rPr lang="en-US" altLang="zh-CN" sz="1800" i="1" dirty="0" err="1">
                <a:latin typeface="Times New Roman" pitchFamily="18" charset="0"/>
              </a:rPr>
              <a:t>P</a:t>
            </a:r>
            <a:r>
              <a:rPr lang="en-US" altLang="zh-CN" sz="1800" i="1" baseline="-25000" dirty="0" err="1">
                <a:latin typeface="Times New Roman" pitchFamily="18" charset="0"/>
              </a:rPr>
              <a:t>B</a:t>
            </a:r>
            <a:r>
              <a:rPr lang="zh-CN" altLang="en-US" sz="1800" dirty="0">
                <a:latin typeface="Times New Roman" pitchFamily="18" charset="0"/>
              </a:rPr>
              <a:t>和</a:t>
            </a:r>
            <a:r>
              <a:rPr lang="en-US" altLang="zh-CN" sz="1800" i="1" dirty="0">
                <a:latin typeface="Times New Roman" pitchFamily="18" charset="0"/>
              </a:rPr>
              <a:t>K</a:t>
            </a:r>
            <a:r>
              <a:rPr lang="en-US" altLang="zh-CN" sz="1800" dirty="0">
                <a:latin typeface="Times New Roman" pitchFamily="18" charset="0"/>
              </a:rPr>
              <a:t>=</a:t>
            </a:r>
            <a:r>
              <a:rPr lang="en-US" altLang="zh-CN" sz="1800" i="1" dirty="0" err="1">
                <a:latin typeface="Times New Roman" pitchFamily="18" charset="0"/>
              </a:rPr>
              <a:t>n</a:t>
            </a:r>
            <a:r>
              <a:rPr lang="en-US" altLang="zh-CN" sz="1800" i="1" baseline="-25000" dirty="0" err="1">
                <a:latin typeface="Times New Roman" pitchFamily="18" charset="0"/>
              </a:rPr>
              <a:t>B</a:t>
            </a:r>
            <a:r>
              <a:rPr lang="en-US" altLang="zh-CN" sz="1800" i="1" dirty="0" err="1">
                <a:latin typeface="Times New Roman" pitchFamily="18" charset="0"/>
              </a:rPr>
              <a:t>P</a:t>
            </a:r>
            <a:r>
              <a:rPr lang="en-US" altLang="zh-CN" sz="1800" i="1" baseline="-25000" dirty="0" err="1">
                <a:latin typeface="Times New Roman" pitchFamily="18" charset="0"/>
              </a:rPr>
              <a:t>A</a:t>
            </a:r>
            <a:r>
              <a:rPr lang="zh-CN" altLang="en-US" sz="1800" dirty="0">
                <a:latin typeface="Times New Roman" pitchFamily="18" charset="0"/>
              </a:rPr>
              <a:t>产生出双方共享的秘密钥</a:t>
            </a:r>
          </a:p>
          <a:p>
            <a:pPr lvl="3" eaLnBrk="1" hangingPunct="1">
              <a:lnSpc>
                <a:spcPct val="150000"/>
              </a:lnSpc>
            </a:pPr>
            <a:r>
              <a:rPr lang="zh-CN" altLang="en-US" sz="1600" dirty="0">
                <a:latin typeface="Times New Roman" pitchFamily="18" charset="0"/>
              </a:rPr>
              <a:t> 这是因为</a:t>
            </a:r>
            <a:r>
              <a:rPr lang="en-US" altLang="zh-CN" sz="1600" i="1" dirty="0">
                <a:latin typeface="Times New Roman" pitchFamily="18" charset="0"/>
              </a:rPr>
              <a:t>K</a:t>
            </a:r>
            <a:r>
              <a:rPr lang="en-US" altLang="zh-CN" sz="1600" dirty="0">
                <a:latin typeface="Times New Roman" pitchFamily="18" charset="0"/>
              </a:rPr>
              <a:t>=</a:t>
            </a:r>
            <a:r>
              <a:rPr lang="en-US" altLang="zh-CN" sz="1600" i="1" dirty="0" err="1">
                <a:latin typeface="Times New Roman" pitchFamily="18" charset="0"/>
              </a:rPr>
              <a:t>n</a:t>
            </a:r>
            <a:r>
              <a:rPr lang="en-US" altLang="zh-CN" sz="1600" i="1" baseline="-25000" dirty="0" err="1">
                <a:latin typeface="Times New Roman" pitchFamily="18" charset="0"/>
              </a:rPr>
              <a:t>A</a:t>
            </a:r>
            <a:r>
              <a:rPr lang="en-US" altLang="zh-CN" sz="1600" i="1" dirty="0" err="1">
                <a:latin typeface="Times New Roman" pitchFamily="18" charset="0"/>
              </a:rPr>
              <a:t>P</a:t>
            </a:r>
            <a:r>
              <a:rPr lang="en-US" altLang="zh-CN" sz="1600" i="1" baseline="-25000" dirty="0" err="1">
                <a:latin typeface="Times New Roman" pitchFamily="18" charset="0"/>
              </a:rPr>
              <a:t>B</a:t>
            </a:r>
            <a:r>
              <a:rPr lang="en-US" altLang="zh-CN" sz="1600" dirty="0">
                <a:latin typeface="Times New Roman" pitchFamily="18" charset="0"/>
              </a:rPr>
              <a:t>=</a:t>
            </a:r>
            <a:r>
              <a:rPr lang="en-US" altLang="zh-CN" sz="1600" i="1" dirty="0" err="1">
                <a:latin typeface="Times New Roman" pitchFamily="18" charset="0"/>
              </a:rPr>
              <a:t>n</a:t>
            </a:r>
            <a:r>
              <a:rPr lang="en-US" altLang="zh-CN" sz="1600" i="1" baseline="-25000" dirty="0" err="1">
                <a:latin typeface="Times New Roman" pitchFamily="18" charset="0"/>
              </a:rPr>
              <a:t>A</a:t>
            </a:r>
            <a:r>
              <a:rPr lang="en-US" altLang="zh-CN" sz="1600" dirty="0">
                <a:latin typeface="Times New Roman" pitchFamily="18" charset="0"/>
              </a:rPr>
              <a:t>(</a:t>
            </a:r>
            <a:r>
              <a:rPr lang="en-US" altLang="zh-CN" sz="1600" i="1" dirty="0" err="1">
                <a:latin typeface="Times New Roman" pitchFamily="18" charset="0"/>
              </a:rPr>
              <a:t>n</a:t>
            </a:r>
            <a:r>
              <a:rPr lang="en-US" altLang="zh-CN" sz="1600" i="1" baseline="-25000" dirty="0" err="1">
                <a:latin typeface="Times New Roman" pitchFamily="18" charset="0"/>
              </a:rPr>
              <a:t>B</a:t>
            </a:r>
            <a:r>
              <a:rPr lang="en-US" altLang="zh-CN" sz="1600" i="1" dirty="0" err="1">
                <a:latin typeface="Times New Roman" pitchFamily="18" charset="0"/>
              </a:rPr>
              <a:t>G</a:t>
            </a:r>
            <a:r>
              <a:rPr lang="en-US" altLang="zh-CN" sz="1600" dirty="0">
                <a:latin typeface="Times New Roman" pitchFamily="18" charset="0"/>
              </a:rPr>
              <a:t>)=</a:t>
            </a:r>
            <a:r>
              <a:rPr lang="en-US" altLang="zh-CN" sz="1600" i="1" dirty="0" err="1">
                <a:latin typeface="Times New Roman" pitchFamily="18" charset="0"/>
              </a:rPr>
              <a:t>n</a:t>
            </a:r>
            <a:r>
              <a:rPr lang="en-US" altLang="zh-CN" sz="1600" i="1" baseline="-25000" dirty="0" err="1">
                <a:latin typeface="Times New Roman" pitchFamily="18" charset="0"/>
              </a:rPr>
              <a:t>B</a:t>
            </a:r>
            <a:r>
              <a:rPr lang="en-US" altLang="zh-CN" sz="1600" dirty="0">
                <a:latin typeface="Times New Roman" pitchFamily="18" charset="0"/>
              </a:rPr>
              <a:t>(</a:t>
            </a:r>
            <a:r>
              <a:rPr lang="en-US" altLang="zh-CN" sz="1600" i="1" dirty="0" err="1">
                <a:latin typeface="Times New Roman" pitchFamily="18" charset="0"/>
              </a:rPr>
              <a:t>n</a:t>
            </a:r>
            <a:r>
              <a:rPr lang="en-US" altLang="zh-CN" sz="1600" i="1" baseline="-25000" dirty="0" err="1">
                <a:latin typeface="Times New Roman" pitchFamily="18" charset="0"/>
              </a:rPr>
              <a:t>A</a:t>
            </a:r>
            <a:r>
              <a:rPr lang="en-US" altLang="zh-CN" sz="1600" i="1" dirty="0" err="1">
                <a:latin typeface="Times New Roman" pitchFamily="18" charset="0"/>
              </a:rPr>
              <a:t>G</a:t>
            </a:r>
            <a:r>
              <a:rPr lang="en-US" altLang="zh-CN" sz="1600" dirty="0">
                <a:latin typeface="Times New Roman" pitchFamily="18" charset="0"/>
              </a:rPr>
              <a:t>)=</a:t>
            </a:r>
            <a:r>
              <a:rPr lang="en-US" altLang="zh-CN" sz="1600" i="1" dirty="0" err="1" smtClean="0">
                <a:latin typeface="Times New Roman" pitchFamily="18" charset="0"/>
              </a:rPr>
              <a:t>n</a:t>
            </a:r>
            <a:r>
              <a:rPr lang="en-US" altLang="zh-CN" sz="1600" i="1" baseline="-25000" dirty="0" err="1" smtClean="0">
                <a:latin typeface="Times New Roman" pitchFamily="18" charset="0"/>
              </a:rPr>
              <a:t>B</a:t>
            </a:r>
            <a:r>
              <a:rPr lang="en-US" altLang="zh-CN" sz="1600" i="1" dirty="0" err="1" smtClean="0">
                <a:latin typeface="Times New Roman" pitchFamily="18" charset="0"/>
              </a:rPr>
              <a:t>P</a:t>
            </a:r>
            <a:r>
              <a:rPr lang="en-US" altLang="zh-CN" sz="1600" i="1" baseline="-25000" dirty="0" err="1" smtClean="0">
                <a:latin typeface="Times New Roman" pitchFamily="18" charset="0"/>
              </a:rPr>
              <a:t>A</a:t>
            </a:r>
            <a:endParaRPr lang="en-US" altLang="zh-CN" sz="1800" dirty="0" smtClean="0">
              <a:latin typeface="Times New Roman" pitchFamily="18" charset="0"/>
            </a:endParaRPr>
          </a:p>
        </p:txBody>
      </p:sp>
      <p:sp>
        <p:nvSpPr>
          <p:cNvPr id="4" name="灯片编号占位符 3"/>
          <p:cNvSpPr>
            <a:spLocks noGrp="1"/>
          </p:cNvSpPr>
          <p:nvPr>
            <p:ph type="sldNum" sz="quarter" idx="12"/>
          </p:nvPr>
        </p:nvSpPr>
        <p:spPr>
          <a:xfrm>
            <a:off x="9855200" y="6477000"/>
            <a:ext cx="1727200" cy="304800"/>
          </a:xfrm>
        </p:spPr>
        <p:txBody>
          <a:bodyPr/>
          <a:lstStyle/>
          <a:p>
            <a:pPr>
              <a:defRPr/>
            </a:pPr>
            <a:fld id="{896E1043-1F2A-4C9B-855A-0B3264F68AF7}" type="slidenum">
              <a:rPr lang="en-US" altLang="zh-CN" smtClean="0"/>
              <a:pPr>
                <a:defRPr/>
              </a:pPr>
              <a:t>64</a:t>
            </a:fld>
            <a:endParaRPr lang="en-US" altLang="zh-CN" dirty="0"/>
          </a:p>
        </p:txBody>
      </p:sp>
    </p:spTree>
    <p:extLst>
      <p:ext uri="{BB962C8B-B14F-4D97-AF65-F5344CB8AC3E}">
        <p14:creationId xmlns="" xmlns:p14="http://schemas.microsoft.com/office/powerpoint/2010/main" val="1257327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5.7.3 </a:t>
            </a:r>
            <a:r>
              <a:rPr lang="zh-CN" altLang="en-US" sz="4000" b="1" dirty="0" smtClean="0"/>
              <a:t>椭圆曲线加密</a:t>
            </a:r>
            <a:endParaRPr lang="zh-CN" altLang="en-US" dirty="0"/>
          </a:p>
        </p:txBody>
      </p:sp>
      <p:sp>
        <p:nvSpPr>
          <p:cNvPr id="3" name="内容占位符 2"/>
          <p:cNvSpPr>
            <a:spLocks noGrp="1"/>
          </p:cNvSpPr>
          <p:nvPr>
            <p:ph idx="1"/>
          </p:nvPr>
        </p:nvSpPr>
        <p:spPr>
          <a:xfrm>
            <a:off x="406400" y="914400"/>
            <a:ext cx="11582400" cy="5562600"/>
          </a:xfrm>
        </p:spPr>
        <p:txBody>
          <a:bodyPr/>
          <a:lstStyle/>
          <a:p>
            <a:pPr eaLnBrk="1" hangingPunct="1">
              <a:lnSpc>
                <a:spcPct val="150000"/>
              </a:lnSpc>
            </a:pPr>
            <a:r>
              <a:rPr lang="en-US" altLang="zh-CN" sz="2400" b="1" dirty="0">
                <a:solidFill>
                  <a:srgbClr val="FF0000"/>
                </a:solidFill>
                <a:latin typeface="Times New Roman" pitchFamily="18" charset="0"/>
              </a:rPr>
              <a:t>2. </a:t>
            </a:r>
            <a:r>
              <a:rPr lang="zh-CN" altLang="en-US" sz="2400" b="1" dirty="0">
                <a:solidFill>
                  <a:srgbClr val="FF0000"/>
                </a:solidFill>
                <a:latin typeface="Times New Roman" pitchFamily="18" charset="0"/>
              </a:rPr>
              <a:t>利用椭圆曲线实现</a:t>
            </a:r>
            <a:r>
              <a:rPr lang="en-US" altLang="zh-CN" sz="2400" b="1" dirty="0" err="1">
                <a:solidFill>
                  <a:srgbClr val="FF0000"/>
                </a:solidFill>
                <a:latin typeface="Times New Roman" pitchFamily="18" charset="0"/>
              </a:rPr>
              <a:t>ElGamal</a:t>
            </a:r>
            <a:r>
              <a:rPr lang="zh-CN" altLang="en-US" sz="2400" b="1" dirty="0">
                <a:solidFill>
                  <a:srgbClr val="FF0000"/>
                </a:solidFill>
                <a:latin typeface="Times New Roman" pitchFamily="18" charset="0"/>
              </a:rPr>
              <a:t>密码体制</a:t>
            </a:r>
          </a:p>
          <a:p>
            <a:pPr lvl="1" eaLnBrk="1" hangingPunct="1">
              <a:lnSpc>
                <a:spcPct val="150000"/>
              </a:lnSpc>
            </a:pPr>
            <a:r>
              <a:rPr lang="zh-CN" altLang="en-US" sz="2000" dirty="0">
                <a:latin typeface="Times New Roman" pitchFamily="18" charset="0"/>
              </a:rPr>
              <a:t>首先</a:t>
            </a:r>
            <a:r>
              <a:rPr lang="zh-CN" altLang="en-US" sz="2000" dirty="0">
                <a:solidFill>
                  <a:srgbClr val="0000FF"/>
                </a:solidFill>
                <a:latin typeface="Times New Roman" pitchFamily="18" charset="0"/>
              </a:rPr>
              <a:t>选取一条椭圆曲线，并得</a:t>
            </a:r>
            <a:r>
              <a:rPr lang="en-US" altLang="zh-CN" sz="2000" i="1" dirty="0" err="1">
                <a:solidFill>
                  <a:srgbClr val="0000FF"/>
                </a:solidFill>
                <a:latin typeface="Times New Roman" pitchFamily="18" charset="0"/>
              </a:rPr>
              <a:t>E</a:t>
            </a:r>
            <a:r>
              <a:rPr lang="en-US" altLang="zh-CN" sz="2000" i="1" baseline="-25000" dirty="0" err="1">
                <a:solidFill>
                  <a:srgbClr val="0000FF"/>
                </a:solidFill>
                <a:latin typeface="Times New Roman" pitchFamily="18" charset="0"/>
              </a:rPr>
              <a:t>p</a:t>
            </a:r>
            <a:r>
              <a:rPr lang="en-US" altLang="zh-CN" sz="2000" dirty="0">
                <a:solidFill>
                  <a:srgbClr val="0000FF"/>
                </a:solidFill>
                <a:latin typeface="Times New Roman" pitchFamily="18" charset="0"/>
              </a:rPr>
              <a:t>(</a:t>
            </a:r>
            <a:r>
              <a:rPr lang="en-US" altLang="zh-CN" sz="2000" i="1" dirty="0" err="1">
                <a:solidFill>
                  <a:srgbClr val="0000FF"/>
                </a:solidFill>
                <a:latin typeface="Times New Roman" pitchFamily="18" charset="0"/>
              </a:rPr>
              <a:t>a</a:t>
            </a:r>
            <a:r>
              <a:rPr lang="en-US" altLang="zh-CN" sz="2000" dirty="0" err="1">
                <a:solidFill>
                  <a:srgbClr val="0000FF"/>
                </a:solidFill>
                <a:latin typeface="Times New Roman" pitchFamily="18" charset="0"/>
              </a:rPr>
              <a:t>,</a:t>
            </a:r>
            <a:r>
              <a:rPr lang="en-US" altLang="zh-CN" sz="2000" i="1" dirty="0" err="1">
                <a:solidFill>
                  <a:srgbClr val="0000FF"/>
                </a:solidFill>
                <a:latin typeface="Times New Roman" pitchFamily="18" charset="0"/>
              </a:rPr>
              <a:t>b</a:t>
            </a:r>
            <a:r>
              <a:rPr lang="en-US" altLang="zh-CN" sz="2000" dirty="0">
                <a:solidFill>
                  <a:srgbClr val="0000FF"/>
                </a:solidFill>
                <a:latin typeface="Times New Roman" pitchFamily="18" charset="0"/>
              </a:rPr>
              <a:t>)</a:t>
            </a:r>
            <a:r>
              <a:rPr lang="zh-CN" altLang="en-US" sz="2000" dirty="0">
                <a:latin typeface="Times New Roman" pitchFamily="18" charset="0"/>
              </a:rPr>
              <a:t>，将</a:t>
            </a:r>
            <a:r>
              <a:rPr lang="zh-CN" altLang="en-US" sz="2000" dirty="0">
                <a:solidFill>
                  <a:srgbClr val="0000FF"/>
                </a:solidFill>
                <a:latin typeface="Times New Roman" pitchFamily="18" charset="0"/>
              </a:rPr>
              <a:t>明文消息</a:t>
            </a:r>
            <a:r>
              <a:rPr lang="en-US" altLang="zh-CN" sz="2000" i="1" dirty="0">
                <a:solidFill>
                  <a:srgbClr val="0000FF"/>
                </a:solidFill>
                <a:latin typeface="Times New Roman" pitchFamily="18" charset="0"/>
              </a:rPr>
              <a:t>m</a:t>
            </a:r>
            <a:r>
              <a:rPr lang="zh-CN" altLang="en-US" sz="2000" dirty="0">
                <a:solidFill>
                  <a:srgbClr val="0000FF"/>
                </a:solidFill>
                <a:latin typeface="Times New Roman" pitchFamily="18" charset="0"/>
              </a:rPr>
              <a:t>通过编码嵌入到曲线上得点</a:t>
            </a:r>
            <a:r>
              <a:rPr lang="en-US" altLang="zh-CN" sz="2000" i="1" dirty="0">
                <a:solidFill>
                  <a:srgbClr val="0000FF"/>
                </a:solidFill>
                <a:latin typeface="Times New Roman" pitchFamily="18" charset="0"/>
              </a:rPr>
              <a:t>P</a:t>
            </a:r>
            <a:r>
              <a:rPr lang="en-US" altLang="zh-CN" sz="2000" i="1" baseline="-25000" dirty="0">
                <a:solidFill>
                  <a:srgbClr val="0000FF"/>
                </a:solidFill>
                <a:latin typeface="Times New Roman" pitchFamily="18" charset="0"/>
              </a:rPr>
              <a:t>m</a:t>
            </a:r>
            <a:r>
              <a:rPr lang="zh-CN" altLang="en-US" sz="2000" dirty="0">
                <a:latin typeface="Times New Roman" pitchFamily="18" charset="0"/>
              </a:rPr>
              <a:t>，再对点</a:t>
            </a:r>
            <a:r>
              <a:rPr lang="en-US" altLang="zh-CN" sz="2000" i="1" dirty="0">
                <a:latin typeface="Times New Roman" pitchFamily="18" charset="0"/>
              </a:rPr>
              <a:t>P</a:t>
            </a:r>
            <a:r>
              <a:rPr lang="en-US" altLang="zh-CN" sz="2000" i="1" baseline="-25000" dirty="0">
                <a:latin typeface="Times New Roman" pitchFamily="18" charset="0"/>
              </a:rPr>
              <a:t>m</a:t>
            </a:r>
            <a:r>
              <a:rPr lang="zh-CN" altLang="en-US" sz="2000" dirty="0">
                <a:latin typeface="Times New Roman" pitchFamily="18" charset="0"/>
              </a:rPr>
              <a:t>做加密变换</a:t>
            </a:r>
            <a:r>
              <a:rPr lang="zh-CN" altLang="en-US" sz="2000" dirty="0" smtClean="0">
                <a:latin typeface="Times New Roman" pitchFamily="18" charset="0"/>
              </a:rPr>
              <a:t>。</a:t>
            </a:r>
            <a:endParaRPr lang="en-US" altLang="zh-CN" sz="2000" dirty="0">
              <a:latin typeface="Times New Roman" pitchFamily="18" charset="0"/>
            </a:endParaRPr>
          </a:p>
          <a:p>
            <a:pPr lvl="1" eaLnBrk="1" hangingPunct="1">
              <a:lnSpc>
                <a:spcPct val="150000"/>
              </a:lnSpc>
            </a:pPr>
            <a:r>
              <a:rPr lang="zh-CN" altLang="en-US" sz="2000" dirty="0">
                <a:latin typeface="Times New Roman" pitchFamily="18" charset="0"/>
              </a:rPr>
              <a:t>取</a:t>
            </a:r>
            <a:r>
              <a:rPr lang="en-US" altLang="zh-CN" sz="2000" i="1" dirty="0" err="1">
                <a:latin typeface="Times New Roman" pitchFamily="18" charset="0"/>
              </a:rPr>
              <a:t>E</a:t>
            </a:r>
            <a:r>
              <a:rPr lang="en-US" altLang="zh-CN" sz="2000" i="1" baseline="-25000" dirty="0" err="1">
                <a:latin typeface="Times New Roman" pitchFamily="18" charset="0"/>
              </a:rPr>
              <a:t>p</a:t>
            </a:r>
            <a:r>
              <a:rPr lang="en-US" altLang="zh-CN" sz="2000" dirty="0">
                <a:latin typeface="Times New Roman" pitchFamily="18" charset="0"/>
              </a:rPr>
              <a:t>(</a:t>
            </a:r>
            <a:r>
              <a:rPr lang="en-US" altLang="zh-CN" sz="2000" i="1" dirty="0" err="1">
                <a:latin typeface="Times New Roman" pitchFamily="18" charset="0"/>
              </a:rPr>
              <a:t>a</a:t>
            </a:r>
            <a:r>
              <a:rPr lang="en-US" altLang="zh-CN" sz="2000" dirty="0" err="1">
                <a:latin typeface="Times New Roman" pitchFamily="18" charset="0"/>
              </a:rPr>
              <a:t>,</a:t>
            </a:r>
            <a:r>
              <a:rPr lang="en-US" altLang="zh-CN" sz="2000" i="1" dirty="0" err="1">
                <a:latin typeface="Times New Roman" pitchFamily="18" charset="0"/>
              </a:rPr>
              <a:t>b</a:t>
            </a:r>
            <a:r>
              <a:rPr lang="en-US" altLang="zh-CN" sz="2000" dirty="0">
                <a:latin typeface="Times New Roman" pitchFamily="18" charset="0"/>
              </a:rPr>
              <a:t>)</a:t>
            </a:r>
            <a:r>
              <a:rPr lang="zh-CN" altLang="en-US" sz="2000" dirty="0">
                <a:latin typeface="Times New Roman" pitchFamily="18" charset="0"/>
              </a:rPr>
              <a:t>的一个</a:t>
            </a:r>
            <a:r>
              <a:rPr lang="zh-CN" altLang="en-US" sz="2000" dirty="0">
                <a:solidFill>
                  <a:srgbClr val="0000FF"/>
                </a:solidFill>
                <a:latin typeface="Times New Roman" pitchFamily="18" charset="0"/>
              </a:rPr>
              <a:t>生成元</a:t>
            </a:r>
            <a:r>
              <a:rPr lang="en-US" altLang="zh-CN" sz="2000" i="1" dirty="0">
                <a:solidFill>
                  <a:srgbClr val="0000FF"/>
                </a:solidFill>
                <a:latin typeface="Times New Roman" pitchFamily="18" charset="0"/>
              </a:rPr>
              <a:t>G</a:t>
            </a:r>
            <a:r>
              <a:rPr lang="zh-CN" altLang="en-US" sz="2000" dirty="0">
                <a:latin typeface="Times New Roman" pitchFamily="18" charset="0"/>
              </a:rPr>
              <a:t>，</a:t>
            </a:r>
            <a:r>
              <a:rPr lang="en-US" altLang="zh-CN" sz="2000" i="1" dirty="0" err="1">
                <a:latin typeface="Times New Roman" pitchFamily="18" charset="0"/>
              </a:rPr>
              <a:t>E</a:t>
            </a:r>
            <a:r>
              <a:rPr lang="en-US" altLang="zh-CN" sz="2000" i="1" baseline="-25000" dirty="0" err="1">
                <a:latin typeface="Times New Roman" pitchFamily="18" charset="0"/>
              </a:rPr>
              <a:t>p</a:t>
            </a:r>
            <a:r>
              <a:rPr lang="en-US" altLang="zh-CN" sz="2000" dirty="0">
                <a:latin typeface="Times New Roman" pitchFamily="18" charset="0"/>
              </a:rPr>
              <a:t>(</a:t>
            </a:r>
            <a:r>
              <a:rPr lang="en-US" altLang="zh-CN" sz="2000" i="1" dirty="0" err="1">
                <a:latin typeface="Times New Roman" pitchFamily="18" charset="0"/>
              </a:rPr>
              <a:t>a</a:t>
            </a:r>
            <a:r>
              <a:rPr lang="en-US" altLang="zh-CN" sz="2000" dirty="0" err="1">
                <a:latin typeface="Times New Roman" pitchFamily="18" charset="0"/>
              </a:rPr>
              <a:t>,</a:t>
            </a:r>
            <a:r>
              <a:rPr lang="en-US" altLang="zh-CN" sz="2000" i="1" dirty="0" err="1">
                <a:latin typeface="Times New Roman" pitchFamily="18" charset="0"/>
              </a:rPr>
              <a:t>b</a:t>
            </a:r>
            <a:r>
              <a:rPr lang="en-US" altLang="zh-CN" sz="2000" dirty="0">
                <a:latin typeface="Times New Roman" pitchFamily="18" charset="0"/>
              </a:rPr>
              <a:t>)</a:t>
            </a:r>
            <a:r>
              <a:rPr lang="zh-CN" altLang="en-US" sz="2000" dirty="0">
                <a:latin typeface="Times New Roman" pitchFamily="18" charset="0"/>
              </a:rPr>
              <a:t>和</a:t>
            </a:r>
            <a:r>
              <a:rPr lang="en-US" altLang="zh-CN" sz="2000" i="1" dirty="0">
                <a:latin typeface="Times New Roman" pitchFamily="18" charset="0"/>
              </a:rPr>
              <a:t>G</a:t>
            </a:r>
            <a:r>
              <a:rPr lang="zh-CN" altLang="en-US" sz="2000" dirty="0">
                <a:latin typeface="Times New Roman" pitchFamily="18" charset="0"/>
              </a:rPr>
              <a:t>作为公开参数。</a:t>
            </a:r>
          </a:p>
          <a:p>
            <a:pPr lvl="1" eaLnBrk="1" hangingPunct="1">
              <a:lnSpc>
                <a:spcPct val="150000"/>
              </a:lnSpc>
            </a:pPr>
            <a:r>
              <a:rPr lang="zh-CN" altLang="en-US" sz="2000" dirty="0">
                <a:latin typeface="Times New Roman" pitchFamily="18" charset="0"/>
              </a:rPr>
              <a:t>用户</a:t>
            </a:r>
            <a:r>
              <a:rPr lang="en-US" altLang="zh-CN" sz="2000" i="1" dirty="0">
                <a:latin typeface="Times New Roman" pitchFamily="18" charset="0"/>
              </a:rPr>
              <a:t>A</a:t>
            </a:r>
            <a:r>
              <a:rPr lang="zh-CN" altLang="en-US" sz="2000" dirty="0">
                <a:latin typeface="Times New Roman" pitchFamily="18" charset="0"/>
              </a:rPr>
              <a:t>选</a:t>
            </a:r>
            <a:r>
              <a:rPr lang="en-US" altLang="zh-CN" sz="2000" i="1" dirty="0" err="1">
                <a:solidFill>
                  <a:srgbClr val="0000FF"/>
                </a:solidFill>
                <a:latin typeface="Times New Roman" pitchFamily="18" charset="0"/>
              </a:rPr>
              <a:t>n</a:t>
            </a:r>
            <a:r>
              <a:rPr lang="en-US" altLang="zh-CN" sz="2000" i="1" baseline="-25000" dirty="0" err="1">
                <a:solidFill>
                  <a:srgbClr val="0000FF"/>
                </a:solidFill>
                <a:latin typeface="Times New Roman" pitchFamily="18" charset="0"/>
              </a:rPr>
              <a:t>A</a:t>
            </a:r>
            <a:r>
              <a:rPr lang="zh-CN" altLang="en-US" sz="2000" dirty="0">
                <a:solidFill>
                  <a:srgbClr val="0000FF"/>
                </a:solidFill>
                <a:latin typeface="Times New Roman" pitchFamily="18" charset="0"/>
              </a:rPr>
              <a:t>作为秘密钥</a:t>
            </a:r>
            <a:r>
              <a:rPr lang="zh-CN" altLang="en-US" sz="2000" dirty="0">
                <a:latin typeface="Times New Roman" pitchFamily="18" charset="0"/>
              </a:rPr>
              <a:t>，并以</a:t>
            </a:r>
            <a:r>
              <a:rPr lang="en-US" altLang="zh-CN" sz="2000" i="1" dirty="0">
                <a:solidFill>
                  <a:srgbClr val="0000FF"/>
                </a:solidFill>
                <a:latin typeface="Times New Roman" pitchFamily="18" charset="0"/>
              </a:rPr>
              <a:t>P</a:t>
            </a:r>
            <a:r>
              <a:rPr lang="en-US" altLang="zh-CN" sz="2000" i="1" baseline="-25000" dirty="0">
                <a:solidFill>
                  <a:srgbClr val="0000FF"/>
                </a:solidFill>
                <a:latin typeface="Times New Roman" pitchFamily="18" charset="0"/>
              </a:rPr>
              <a:t>A</a:t>
            </a:r>
            <a:r>
              <a:rPr lang="en-US" altLang="zh-CN" sz="2000" dirty="0">
                <a:solidFill>
                  <a:srgbClr val="0000FF"/>
                </a:solidFill>
                <a:latin typeface="Times New Roman" pitchFamily="18" charset="0"/>
              </a:rPr>
              <a:t>=</a:t>
            </a:r>
            <a:r>
              <a:rPr lang="en-US" altLang="zh-CN" sz="2000" i="1" dirty="0" err="1">
                <a:solidFill>
                  <a:srgbClr val="0000FF"/>
                </a:solidFill>
                <a:latin typeface="Times New Roman" pitchFamily="18" charset="0"/>
              </a:rPr>
              <a:t>n</a:t>
            </a:r>
            <a:r>
              <a:rPr lang="en-US" altLang="zh-CN" sz="2000" i="1" baseline="-25000" dirty="0" err="1">
                <a:solidFill>
                  <a:srgbClr val="0000FF"/>
                </a:solidFill>
                <a:latin typeface="Times New Roman" pitchFamily="18" charset="0"/>
              </a:rPr>
              <a:t>A</a:t>
            </a:r>
            <a:r>
              <a:rPr lang="en-US" altLang="zh-CN" sz="2000" i="1" dirty="0" err="1">
                <a:solidFill>
                  <a:srgbClr val="0000FF"/>
                </a:solidFill>
                <a:latin typeface="Times New Roman" pitchFamily="18" charset="0"/>
              </a:rPr>
              <a:t>G</a:t>
            </a:r>
            <a:r>
              <a:rPr lang="zh-CN" altLang="en-US" sz="2000" dirty="0">
                <a:solidFill>
                  <a:srgbClr val="0000FF"/>
                </a:solidFill>
                <a:latin typeface="Times New Roman" pitchFamily="18" charset="0"/>
              </a:rPr>
              <a:t>作为公开钥</a:t>
            </a:r>
          </a:p>
          <a:p>
            <a:pPr lvl="1" eaLnBrk="1" hangingPunct="1">
              <a:lnSpc>
                <a:spcPct val="150000"/>
              </a:lnSpc>
            </a:pPr>
            <a:r>
              <a:rPr lang="zh-CN" altLang="en-US" sz="2000" dirty="0">
                <a:solidFill>
                  <a:srgbClr val="FF0000"/>
                </a:solidFill>
                <a:latin typeface="Times New Roman" pitchFamily="18" charset="0"/>
              </a:rPr>
              <a:t>任一用户</a:t>
            </a:r>
            <a:r>
              <a:rPr lang="en-US" altLang="zh-CN" sz="2000" i="1" dirty="0">
                <a:solidFill>
                  <a:srgbClr val="FF0000"/>
                </a:solidFill>
                <a:latin typeface="Times New Roman" pitchFamily="18" charset="0"/>
              </a:rPr>
              <a:t>B</a:t>
            </a:r>
            <a:r>
              <a:rPr lang="zh-CN" altLang="en-US" sz="2000" dirty="0">
                <a:solidFill>
                  <a:srgbClr val="FF0000"/>
                </a:solidFill>
                <a:latin typeface="Times New Roman" pitchFamily="18" charset="0"/>
              </a:rPr>
              <a:t>若想向</a:t>
            </a:r>
            <a:r>
              <a:rPr lang="en-US" altLang="zh-CN" sz="2000" i="1" dirty="0">
                <a:solidFill>
                  <a:srgbClr val="FF0000"/>
                </a:solidFill>
                <a:latin typeface="Times New Roman" pitchFamily="18" charset="0"/>
              </a:rPr>
              <a:t>A</a:t>
            </a:r>
            <a:r>
              <a:rPr lang="zh-CN" altLang="en-US" sz="2000" dirty="0">
                <a:solidFill>
                  <a:srgbClr val="FF0000"/>
                </a:solidFill>
                <a:latin typeface="Times New Roman" pitchFamily="18" charset="0"/>
              </a:rPr>
              <a:t>发送消息</a:t>
            </a:r>
            <a:r>
              <a:rPr lang="en-US" altLang="zh-CN" sz="2000" i="1" dirty="0">
                <a:solidFill>
                  <a:srgbClr val="FF0000"/>
                </a:solidFill>
                <a:latin typeface="Times New Roman" pitchFamily="18" charset="0"/>
              </a:rPr>
              <a:t>P</a:t>
            </a:r>
            <a:r>
              <a:rPr lang="en-US" altLang="zh-CN" sz="2000" i="1" baseline="-25000" dirty="0">
                <a:solidFill>
                  <a:srgbClr val="FF0000"/>
                </a:solidFill>
                <a:latin typeface="Times New Roman" pitchFamily="18" charset="0"/>
              </a:rPr>
              <a:t>m</a:t>
            </a:r>
            <a:r>
              <a:rPr lang="zh-CN" altLang="en-US" sz="2000" dirty="0">
                <a:solidFill>
                  <a:srgbClr val="FF0000"/>
                </a:solidFill>
                <a:latin typeface="Times New Roman" pitchFamily="18" charset="0"/>
              </a:rPr>
              <a:t>，可选取一随机正整数</a:t>
            </a:r>
            <a:r>
              <a:rPr lang="en-US" altLang="zh-CN" sz="2000" i="1" dirty="0">
                <a:solidFill>
                  <a:srgbClr val="FF0000"/>
                </a:solidFill>
                <a:latin typeface="Times New Roman" pitchFamily="18" charset="0"/>
              </a:rPr>
              <a:t>k</a:t>
            </a:r>
            <a:r>
              <a:rPr lang="zh-CN" altLang="en-US" sz="2000" dirty="0">
                <a:solidFill>
                  <a:srgbClr val="FF0000"/>
                </a:solidFill>
                <a:latin typeface="Times New Roman" pitchFamily="18" charset="0"/>
              </a:rPr>
              <a:t>，产生以下点对作为密文： </a:t>
            </a:r>
            <a:r>
              <a:rPr lang="en-US" altLang="zh-CN" sz="2000" i="1" dirty="0">
                <a:solidFill>
                  <a:srgbClr val="FF0000"/>
                </a:solidFill>
                <a:latin typeface="Times New Roman" pitchFamily="18" charset="0"/>
              </a:rPr>
              <a:t>C</a:t>
            </a:r>
            <a:r>
              <a:rPr lang="en-US" altLang="zh-CN" sz="2000" i="1" baseline="-25000" dirty="0">
                <a:solidFill>
                  <a:srgbClr val="FF0000"/>
                </a:solidFill>
                <a:latin typeface="Times New Roman" pitchFamily="18" charset="0"/>
              </a:rPr>
              <a:t>m</a:t>
            </a:r>
            <a:r>
              <a:rPr lang="en-US" altLang="zh-CN" sz="2000" dirty="0">
                <a:solidFill>
                  <a:srgbClr val="FF0000"/>
                </a:solidFill>
                <a:latin typeface="Times New Roman" pitchFamily="18" charset="0"/>
              </a:rPr>
              <a:t>={</a:t>
            </a:r>
            <a:r>
              <a:rPr lang="en-US" altLang="zh-CN" sz="2000" i="1" dirty="0" err="1">
                <a:solidFill>
                  <a:srgbClr val="FF0000"/>
                </a:solidFill>
                <a:latin typeface="Times New Roman" pitchFamily="18" charset="0"/>
              </a:rPr>
              <a:t>kG</a:t>
            </a:r>
            <a:r>
              <a:rPr lang="zh-CN" altLang="en-US" sz="2000" dirty="0">
                <a:solidFill>
                  <a:srgbClr val="FF0000"/>
                </a:solidFill>
                <a:latin typeface="Times New Roman" pitchFamily="18" charset="0"/>
              </a:rPr>
              <a:t>，</a:t>
            </a:r>
            <a:r>
              <a:rPr lang="en-US" altLang="zh-CN" sz="2000" i="1" dirty="0" err="1">
                <a:solidFill>
                  <a:srgbClr val="FF0000"/>
                </a:solidFill>
                <a:latin typeface="Times New Roman" pitchFamily="18" charset="0"/>
              </a:rPr>
              <a:t>P</a:t>
            </a:r>
            <a:r>
              <a:rPr lang="en-US" altLang="zh-CN" sz="2000" i="1" baseline="-25000" dirty="0" err="1">
                <a:solidFill>
                  <a:srgbClr val="FF0000"/>
                </a:solidFill>
                <a:latin typeface="Times New Roman" pitchFamily="18" charset="0"/>
              </a:rPr>
              <a:t>m</a:t>
            </a:r>
            <a:r>
              <a:rPr lang="en-US" altLang="zh-CN" sz="2000" dirty="0" err="1">
                <a:solidFill>
                  <a:srgbClr val="FF0000"/>
                </a:solidFill>
                <a:latin typeface="Times New Roman" pitchFamily="18" charset="0"/>
              </a:rPr>
              <a:t>+</a:t>
            </a:r>
            <a:r>
              <a:rPr lang="en-US" altLang="zh-CN" sz="2000" i="1" dirty="0" err="1">
                <a:solidFill>
                  <a:srgbClr val="FF0000"/>
                </a:solidFill>
                <a:latin typeface="Times New Roman" pitchFamily="18" charset="0"/>
              </a:rPr>
              <a:t>kP</a:t>
            </a:r>
            <a:r>
              <a:rPr lang="en-US" altLang="zh-CN" sz="2000" i="1" baseline="-25000" dirty="0" err="1">
                <a:solidFill>
                  <a:srgbClr val="FF0000"/>
                </a:solidFill>
                <a:latin typeface="Times New Roman" pitchFamily="18" charset="0"/>
              </a:rPr>
              <a:t>A</a:t>
            </a:r>
            <a:r>
              <a:rPr lang="en-US" altLang="zh-CN" sz="2000" dirty="0">
                <a:solidFill>
                  <a:srgbClr val="FF0000"/>
                </a:solidFill>
                <a:latin typeface="Times New Roman" pitchFamily="18" charset="0"/>
              </a:rPr>
              <a:t>}《</a:t>
            </a:r>
            <a:r>
              <a:rPr lang="zh-CN" altLang="en-US" sz="2000" dirty="0">
                <a:solidFill>
                  <a:srgbClr val="FF0000"/>
                </a:solidFill>
                <a:latin typeface="Times New Roman" pitchFamily="18" charset="0"/>
              </a:rPr>
              <a:t>存在密文扩展问题</a:t>
            </a:r>
            <a:r>
              <a:rPr lang="en-US" altLang="zh-CN" sz="2000" dirty="0">
                <a:solidFill>
                  <a:srgbClr val="FF0000"/>
                </a:solidFill>
                <a:latin typeface="Times New Roman" pitchFamily="18" charset="0"/>
              </a:rPr>
              <a:t>》</a:t>
            </a:r>
          </a:p>
          <a:p>
            <a:pPr lvl="1" eaLnBrk="1" hangingPunct="1">
              <a:lnSpc>
                <a:spcPct val="150000"/>
              </a:lnSpc>
            </a:pPr>
            <a:r>
              <a:rPr lang="en-US" altLang="zh-CN" sz="2000" dirty="0">
                <a:latin typeface="Times New Roman" pitchFamily="18" charset="0"/>
              </a:rPr>
              <a:t>A</a:t>
            </a:r>
            <a:r>
              <a:rPr lang="zh-CN" altLang="en-US" sz="2000" dirty="0">
                <a:solidFill>
                  <a:srgbClr val="0000FF"/>
                </a:solidFill>
                <a:latin typeface="Times New Roman" pitchFamily="18" charset="0"/>
              </a:rPr>
              <a:t>解密</a:t>
            </a:r>
            <a:r>
              <a:rPr lang="zh-CN" altLang="en-US" sz="2000" dirty="0">
                <a:latin typeface="Times New Roman" pitchFamily="18" charset="0"/>
              </a:rPr>
              <a:t>时，以密文点对中的第二个点减去用自己的秘密钥与第一个点倍乘，</a:t>
            </a:r>
            <a:r>
              <a:rPr lang="zh-CN" altLang="en-US" sz="2000" dirty="0" smtClean="0">
                <a:latin typeface="Times New Roman" pitchFamily="18" charset="0"/>
              </a:rPr>
              <a:t>即</a:t>
            </a:r>
            <a:endParaRPr lang="en-US" altLang="zh-CN" sz="2000" dirty="0" smtClean="0">
              <a:latin typeface="Times New Roman" pitchFamily="18" charset="0"/>
            </a:endParaRPr>
          </a:p>
          <a:p>
            <a:pPr lvl="1" eaLnBrk="1" hangingPunct="1">
              <a:lnSpc>
                <a:spcPct val="150000"/>
              </a:lnSpc>
              <a:buNone/>
            </a:pPr>
            <a:r>
              <a:rPr lang="en-US" altLang="zh-CN" sz="2000" dirty="0" smtClean="0">
                <a:latin typeface="Times New Roman" pitchFamily="18" charset="0"/>
              </a:rPr>
              <a:t>	</a:t>
            </a:r>
            <a:r>
              <a:rPr lang="en-US" altLang="zh-CN" sz="2000" dirty="0" smtClean="0">
                <a:latin typeface="Times New Roman" pitchFamily="18" charset="0"/>
              </a:rPr>
              <a:t>			</a:t>
            </a:r>
            <a:r>
              <a:rPr lang="zh-CN" altLang="en-US" sz="2000" dirty="0" smtClean="0">
                <a:latin typeface="Times New Roman" pitchFamily="18" charset="0"/>
              </a:rPr>
              <a:t>  </a:t>
            </a:r>
            <a:r>
              <a:rPr lang="en-US" altLang="zh-CN" sz="2000" dirty="0">
                <a:latin typeface="Times New Roman" pitchFamily="18" charset="0"/>
              </a:rPr>
              <a:t>(</a:t>
            </a:r>
            <a:r>
              <a:rPr lang="en-US" altLang="zh-CN" sz="2000" i="1" dirty="0" err="1">
                <a:solidFill>
                  <a:srgbClr val="0000FF"/>
                </a:solidFill>
                <a:latin typeface="Times New Roman" pitchFamily="18" charset="0"/>
              </a:rPr>
              <a:t>P</a:t>
            </a:r>
            <a:r>
              <a:rPr lang="en-US" altLang="zh-CN" sz="2000" i="1" baseline="-25000" dirty="0" err="1">
                <a:solidFill>
                  <a:srgbClr val="0000FF"/>
                </a:solidFill>
                <a:latin typeface="Times New Roman" pitchFamily="18" charset="0"/>
              </a:rPr>
              <a:t>m</a:t>
            </a:r>
            <a:r>
              <a:rPr lang="en-US" altLang="zh-CN" sz="2000" dirty="0" err="1">
                <a:solidFill>
                  <a:srgbClr val="0000FF"/>
                </a:solidFill>
                <a:latin typeface="Times New Roman" pitchFamily="18" charset="0"/>
              </a:rPr>
              <a:t>+</a:t>
            </a:r>
            <a:r>
              <a:rPr lang="en-US" altLang="zh-CN" sz="2000" i="1" dirty="0" err="1">
                <a:solidFill>
                  <a:srgbClr val="0000FF"/>
                </a:solidFill>
                <a:latin typeface="Times New Roman" pitchFamily="18" charset="0"/>
              </a:rPr>
              <a:t>kP</a:t>
            </a:r>
            <a:r>
              <a:rPr lang="en-US" altLang="zh-CN" sz="2000" i="1" baseline="-25000" dirty="0" err="1">
                <a:solidFill>
                  <a:srgbClr val="0000FF"/>
                </a:solidFill>
                <a:latin typeface="Times New Roman" pitchFamily="18" charset="0"/>
              </a:rPr>
              <a:t>A</a:t>
            </a:r>
            <a:r>
              <a:rPr lang="en-US" altLang="zh-CN" sz="2000" dirty="0">
                <a:solidFill>
                  <a:srgbClr val="0000FF"/>
                </a:solidFill>
                <a:latin typeface="Times New Roman" pitchFamily="18" charset="0"/>
              </a:rPr>
              <a:t>)</a:t>
            </a:r>
            <a:r>
              <a:rPr lang="zh-CN" altLang="en-US" sz="2000" dirty="0">
                <a:solidFill>
                  <a:srgbClr val="0000FF"/>
                </a:solidFill>
                <a:latin typeface="Times New Roman" pitchFamily="18" charset="0"/>
              </a:rPr>
              <a:t>－</a:t>
            </a:r>
            <a:r>
              <a:rPr lang="en-US" altLang="zh-CN" sz="2000" i="1" dirty="0" err="1">
                <a:solidFill>
                  <a:srgbClr val="0000FF"/>
                </a:solidFill>
                <a:latin typeface="Times New Roman" pitchFamily="18" charset="0"/>
              </a:rPr>
              <a:t>n</a:t>
            </a:r>
            <a:r>
              <a:rPr lang="en-US" altLang="zh-CN" sz="2000" i="1" baseline="-25000" dirty="0" err="1">
                <a:solidFill>
                  <a:srgbClr val="0000FF"/>
                </a:solidFill>
                <a:latin typeface="Times New Roman" pitchFamily="18" charset="0"/>
              </a:rPr>
              <a:t>A</a:t>
            </a:r>
            <a:r>
              <a:rPr lang="en-US" altLang="zh-CN" sz="2000" i="1" dirty="0" err="1">
                <a:solidFill>
                  <a:srgbClr val="0000FF"/>
                </a:solidFill>
                <a:latin typeface="Times New Roman" pitchFamily="18" charset="0"/>
              </a:rPr>
              <a:t>kG</a:t>
            </a:r>
            <a:r>
              <a:rPr lang="en-US" altLang="zh-CN" sz="2000" dirty="0">
                <a:solidFill>
                  <a:srgbClr val="0000FF"/>
                </a:solidFill>
                <a:latin typeface="Times New Roman" pitchFamily="18" charset="0"/>
              </a:rPr>
              <a:t>=</a:t>
            </a:r>
            <a:r>
              <a:rPr lang="en-US" altLang="zh-CN" sz="2000" i="1" dirty="0" err="1">
                <a:solidFill>
                  <a:srgbClr val="0000FF"/>
                </a:solidFill>
                <a:latin typeface="Times New Roman" pitchFamily="18" charset="0"/>
              </a:rPr>
              <a:t>P</a:t>
            </a:r>
            <a:r>
              <a:rPr lang="en-US" altLang="zh-CN" sz="2000" i="1" baseline="-25000" dirty="0" err="1">
                <a:solidFill>
                  <a:srgbClr val="0000FF"/>
                </a:solidFill>
                <a:latin typeface="Times New Roman" pitchFamily="18" charset="0"/>
              </a:rPr>
              <a:t>m</a:t>
            </a:r>
            <a:r>
              <a:rPr lang="en-US" altLang="zh-CN" sz="2000" dirty="0" err="1">
                <a:solidFill>
                  <a:srgbClr val="0000FF"/>
                </a:solidFill>
                <a:latin typeface="Times New Roman" pitchFamily="18" charset="0"/>
              </a:rPr>
              <a:t>+</a:t>
            </a:r>
            <a:r>
              <a:rPr lang="en-US" altLang="zh-CN" sz="2000" i="1" dirty="0" err="1">
                <a:solidFill>
                  <a:srgbClr val="0000FF"/>
                </a:solidFill>
                <a:latin typeface="Times New Roman" pitchFamily="18" charset="0"/>
              </a:rPr>
              <a:t>k</a:t>
            </a:r>
            <a:r>
              <a:rPr lang="en-US" altLang="zh-CN" sz="2000" dirty="0">
                <a:solidFill>
                  <a:srgbClr val="0000FF"/>
                </a:solidFill>
                <a:latin typeface="Times New Roman" pitchFamily="18" charset="0"/>
              </a:rPr>
              <a:t>(</a:t>
            </a:r>
            <a:r>
              <a:rPr lang="en-US" altLang="zh-CN" sz="2000" i="1" dirty="0" err="1">
                <a:solidFill>
                  <a:srgbClr val="0000FF"/>
                </a:solidFill>
                <a:latin typeface="Times New Roman" pitchFamily="18" charset="0"/>
              </a:rPr>
              <a:t>n</a:t>
            </a:r>
            <a:r>
              <a:rPr lang="en-US" altLang="zh-CN" sz="2000" i="1" baseline="-25000" dirty="0" err="1">
                <a:solidFill>
                  <a:srgbClr val="0000FF"/>
                </a:solidFill>
                <a:latin typeface="Times New Roman" pitchFamily="18" charset="0"/>
              </a:rPr>
              <a:t>A</a:t>
            </a:r>
            <a:r>
              <a:rPr lang="en-US" altLang="zh-CN" sz="2000" i="1" dirty="0" err="1">
                <a:solidFill>
                  <a:srgbClr val="0000FF"/>
                </a:solidFill>
                <a:latin typeface="Times New Roman" pitchFamily="18" charset="0"/>
              </a:rPr>
              <a:t>G</a:t>
            </a:r>
            <a:r>
              <a:rPr lang="en-US" altLang="zh-CN" sz="2000" dirty="0">
                <a:solidFill>
                  <a:srgbClr val="0000FF"/>
                </a:solidFill>
                <a:latin typeface="Times New Roman" pitchFamily="18" charset="0"/>
              </a:rPr>
              <a:t>)</a:t>
            </a:r>
            <a:r>
              <a:rPr lang="zh-CN" altLang="en-US" sz="2000" dirty="0">
                <a:solidFill>
                  <a:srgbClr val="0000FF"/>
                </a:solidFill>
                <a:latin typeface="Times New Roman" pitchFamily="18" charset="0"/>
              </a:rPr>
              <a:t>－</a:t>
            </a:r>
            <a:r>
              <a:rPr lang="en-US" altLang="zh-CN" sz="2000" i="1" dirty="0" err="1">
                <a:solidFill>
                  <a:srgbClr val="0000FF"/>
                </a:solidFill>
                <a:latin typeface="Times New Roman" pitchFamily="18" charset="0"/>
              </a:rPr>
              <a:t>n</a:t>
            </a:r>
            <a:r>
              <a:rPr lang="en-US" altLang="zh-CN" sz="2000" i="1" baseline="-25000" dirty="0" err="1">
                <a:solidFill>
                  <a:srgbClr val="0000FF"/>
                </a:solidFill>
                <a:latin typeface="Times New Roman" pitchFamily="18" charset="0"/>
              </a:rPr>
              <a:t>A</a:t>
            </a:r>
            <a:r>
              <a:rPr lang="en-US" altLang="zh-CN" sz="2000" i="1" dirty="0" err="1">
                <a:solidFill>
                  <a:srgbClr val="0000FF"/>
                </a:solidFill>
                <a:latin typeface="Times New Roman" pitchFamily="18" charset="0"/>
              </a:rPr>
              <a:t>kG</a:t>
            </a:r>
            <a:r>
              <a:rPr lang="en-US" altLang="zh-CN" sz="2000" dirty="0">
                <a:solidFill>
                  <a:srgbClr val="0000FF"/>
                </a:solidFill>
                <a:latin typeface="Times New Roman" pitchFamily="18" charset="0"/>
              </a:rPr>
              <a:t> =</a:t>
            </a:r>
            <a:r>
              <a:rPr lang="en-US" altLang="zh-CN" sz="2000" i="1" dirty="0" smtClean="0">
                <a:solidFill>
                  <a:srgbClr val="0000FF"/>
                </a:solidFill>
                <a:latin typeface="Times New Roman" pitchFamily="18" charset="0"/>
              </a:rPr>
              <a:t>P</a:t>
            </a:r>
            <a:r>
              <a:rPr lang="en-US" altLang="zh-CN" sz="2000" i="1" baseline="-25000" dirty="0" smtClean="0">
                <a:solidFill>
                  <a:srgbClr val="0000FF"/>
                </a:solidFill>
                <a:latin typeface="Times New Roman" pitchFamily="18" charset="0"/>
              </a:rPr>
              <a:t>m</a:t>
            </a:r>
            <a:endParaRPr lang="en-US" altLang="zh-CN" sz="2000" baseline="-25000" dirty="0">
              <a:solidFill>
                <a:srgbClr val="0000FF"/>
              </a:solidFill>
              <a:latin typeface="Times New Roman" pitchFamily="18" charset="0"/>
            </a:endParaRPr>
          </a:p>
        </p:txBody>
      </p:sp>
      <p:sp>
        <p:nvSpPr>
          <p:cNvPr id="4" name="灯片编号占位符 3"/>
          <p:cNvSpPr>
            <a:spLocks noGrp="1"/>
          </p:cNvSpPr>
          <p:nvPr>
            <p:ph type="sldNum" sz="quarter" idx="12"/>
          </p:nvPr>
        </p:nvSpPr>
        <p:spPr>
          <a:xfrm>
            <a:off x="9855200" y="6477000"/>
            <a:ext cx="1727200" cy="304800"/>
          </a:xfrm>
        </p:spPr>
        <p:txBody>
          <a:bodyPr/>
          <a:lstStyle/>
          <a:p>
            <a:pPr>
              <a:defRPr/>
            </a:pPr>
            <a:fld id="{896E1043-1F2A-4C9B-855A-0B3264F68AF7}" type="slidenum">
              <a:rPr lang="en-US" altLang="zh-CN" smtClean="0"/>
              <a:pPr>
                <a:defRPr/>
              </a:pPr>
              <a:t>65</a:t>
            </a:fld>
            <a:endParaRPr lang="en-US" altLang="zh-CN" dirty="0"/>
          </a:p>
        </p:txBody>
      </p:sp>
    </p:spTree>
    <p:extLst>
      <p:ext uri="{BB962C8B-B14F-4D97-AF65-F5344CB8AC3E}">
        <p14:creationId xmlns="" xmlns:p14="http://schemas.microsoft.com/office/powerpoint/2010/main" val="662558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5.7.3 </a:t>
            </a:r>
            <a:r>
              <a:rPr lang="zh-CN" altLang="en-US" sz="4000" b="1" dirty="0" smtClean="0"/>
              <a:t>椭圆曲线加密</a:t>
            </a:r>
            <a:endParaRPr lang="zh-CN" altLang="en-US" dirty="0"/>
          </a:p>
        </p:txBody>
      </p:sp>
      <p:sp>
        <p:nvSpPr>
          <p:cNvPr id="3" name="内容占位符 2"/>
          <p:cNvSpPr>
            <a:spLocks noGrp="1"/>
          </p:cNvSpPr>
          <p:nvPr>
            <p:ph idx="1"/>
          </p:nvPr>
        </p:nvSpPr>
        <p:spPr>
          <a:xfrm>
            <a:off x="406400" y="914400"/>
            <a:ext cx="11582400" cy="5562600"/>
          </a:xfrm>
        </p:spPr>
        <p:txBody>
          <a:bodyPr/>
          <a:lstStyle/>
          <a:p>
            <a:pPr eaLnBrk="1" hangingPunct="1">
              <a:lnSpc>
                <a:spcPct val="150000"/>
              </a:lnSpc>
              <a:spcBef>
                <a:spcPts val="600"/>
              </a:spcBef>
            </a:pPr>
            <a:r>
              <a:rPr lang="en-US" altLang="zh-CN" sz="2400" b="1" dirty="0">
                <a:solidFill>
                  <a:srgbClr val="FF0000"/>
                </a:solidFill>
                <a:latin typeface="Times New Roman" pitchFamily="18" charset="0"/>
              </a:rPr>
              <a:t>3. </a:t>
            </a:r>
            <a:r>
              <a:rPr lang="zh-CN" altLang="en-US" sz="2400" b="1" dirty="0">
                <a:solidFill>
                  <a:srgbClr val="FF0000"/>
                </a:solidFill>
                <a:latin typeface="Times New Roman" pitchFamily="18" charset="0"/>
              </a:rPr>
              <a:t>椭圆曲线密码体制的优点</a:t>
            </a:r>
          </a:p>
          <a:p>
            <a:pPr lvl="1" eaLnBrk="1" hangingPunct="1">
              <a:lnSpc>
                <a:spcPct val="150000"/>
              </a:lnSpc>
              <a:spcBef>
                <a:spcPts val="600"/>
              </a:spcBef>
            </a:pPr>
            <a:r>
              <a:rPr lang="zh-CN" altLang="en-US" sz="2000" dirty="0">
                <a:latin typeface="Times New Roman" pitchFamily="18" charset="0"/>
              </a:rPr>
              <a:t>与基于有限域上离散对数问题的公钥体制（如</a:t>
            </a:r>
            <a:r>
              <a:rPr lang="en-US" altLang="zh-CN" sz="2000" dirty="0" err="1">
                <a:latin typeface="Times New Roman" pitchFamily="18" charset="0"/>
              </a:rPr>
              <a:t>Diffie</a:t>
            </a:r>
            <a:r>
              <a:rPr lang="en-US" altLang="zh-CN" sz="2000" dirty="0">
                <a:latin typeface="Times New Roman" pitchFamily="18" charset="0"/>
              </a:rPr>
              <a:t>-Hellman</a:t>
            </a:r>
            <a:r>
              <a:rPr lang="zh-CN" altLang="en-US" sz="2000" dirty="0">
                <a:latin typeface="Times New Roman" pitchFamily="18" charset="0"/>
              </a:rPr>
              <a:t>密钥交换和</a:t>
            </a:r>
            <a:r>
              <a:rPr lang="en-US" altLang="zh-CN" sz="2000" dirty="0" err="1">
                <a:latin typeface="Times New Roman" pitchFamily="18" charset="0"/>
              </a:rPr>
              <a:t>ElGamal</a:t>
            </a:r>
            <a:r>
              <a:rPr lang="zh-CN" altLang="en-US" sz="2000" dirty="0">
                <a:latin typeface="Times New Roman" pitchFamily="18" charset="0"/>
              </a:rPr>
              <a:t>密码体制）相比，椭圆曲线密码体制有如下优点</a:t>
            </a:r>
            <a:r>
              <a:rPr lang="en-US" altLang="zh-CN" sz="2000" dirty="0">
                <a:latin typeface="Times New Roman" pitchFamily="18" charset="0"/>
              </a:rPr>
              <a:t>:</a:t>
            </a:r>
          </a:p>
          <a:p>
            <a:pPr eaLnBrk="1" hangingPunct="1">
              <a:lnSpc>
                <a:spcPct val="150000"/>
              </a:lnSpc>
              <a:spcBef>
                <a:spcPts val="600"/>
              </a:spcBef>
            </a:pPr>
            <a:r>
              <a:rPr lang="en-US" altLang="zh-CN" sz="2000" dirty="0">
                <a:solidFill>
                  <a:srgbClr val="FF0000"/>
                </a:solidFill>
                <a:latin typeface="Times New Roman" pitchFamily="18" charset="0"/>
              </a:rPr>
              <a:t>(1) </a:t>
            </a:r>
            <a:r>
              <a:rPr lang="zh-CN" altLang="en-US" sz="2000" dirty="0">
                <a:solidFill>
                  <a:srgbClr val="FF0000"/>
                </a:solidFill>
                <a:latin typeface="Times New Roman" pitchFamily="18" charset="0"/>
              </a:rPr>
              <a:t>安全性高</a:t>
            </a:r>
          </a:p>
          <a:p>
            <a:pPr lvl="1" eaLnBrk="1" hangingPunct="1">
              <a:lnSpc>
                <a:spcPct val="150000"/>
              </a:lnSpc>
              <a:spcBef>
                <a:spcPts val="600"/>
              </a:spcBef>
            </a:pPr>
            <a:r>
              <a:rPr lang="zh-CN" altLang="en-US" sz="2000" dirty="0">
                <a:latin typeface="Times New Roman" pitchFamily="18" charset="0"/>
              </a:rPr>
              <a:t>攻击有限域上的离散对数问题可以用</a:t>
            </a:r>
            <a:r>
              <a:rPr lang="zh-CN" altLang="en-US" sz="2000" dirty="0">
                <a:solidFill>
                  <a:srgbClr val="0000FF"/>
                </a:solidFill>
                <a:latin typeface="Times New Roman" pitchFamily="18" charset="0"/>
              </a:rPr>
              <a:t>指数积分法</a:t>
            </a:r>
            <a:r>
              <a:rPr lang="zh-CN" altLang="en-US" sz="2000" dirty="0">
                <a:latin typeface="Times New Roman" pitchFamily="18" charset="0"/>
              </a:rPr>
              <a:t>，其运算复杂度</a:t>
            </a:r>
            <a:r>
              <a:rPr lang="zh-CN" altLang="en-US" sz="2000" dirty="0" smtClean="0">
                <a:latin typeface="Times New Roman" pitchFamily="18" charset="0"/>
              </a:rPr>
              <a:t>为</a:t>
            </a:r>
            <a:r>
              <a:rPr lang="en-US" altLang="zh-CN" sz="2000" i="1" dirty="0" smtClean="0">
                <a:latin typeface="Times New Roman" pitchFamily="18" charset="0"/>
              </a:rPr>
              <a:t>O</a:t>
            </a:r>
            <a:r>
              <a:rPr lang="en-US" altLang="zh-CN" sz="2000" dirty="0" smtClean="0">
                <a:latin typeface="Times New Roman" pitchFamily="18" charset="0"/>
              </a:rPr>
              <a:t>(</a:t>
            </a:r>
            <a:r>
              <a:rPr lang="en-US" altLang="zh-CN" sz="2000" dirty="0" err="1" smtClean="0">
                <a:latin typeface="Times New Roman" pitchFamily="18" charset="0"/>
              </a:rPr>
              <a:t>exp</a:t>
            </a:r>
            <a:r>
              <a:rPr lang="en-US" altLang="zh-CN" sz="2000" dirty="0" smtClean="0">
                <a:latin typeface="Times New Roman" pitchFamily="18" charset="0"/>
              </a:rPr>
              <a:t>                             </a:t>
            </a:r>
            <a:r>
              <a:rPr lang="en-US" altLang="zh-CN" sz="2000" dirty="0">
                <a:latin typeface="Times New Roman" pitchFamily="18" charset="0"/>
              </a:rPr>
              <a:t>)</a:t>
            </a:r>
            <a:r>
              <a:rPr lang="zh-CN" altLang="en-US" sz="2000" dirty="0">
                <a:latin typeface="Times New Roman" pitchFamily="18" charset="0"/>
              </a:rPr>
              <a:t>，其中</a:t>
            </a:r>
            <a:r>
              <a:rPr lang="en-US" altLang="zh-CN" sz="2000" i="1" dirty="0">
                <a:latin typeface="Times New Roman" pitchFamily="18" charset="0"/>
              </a:rPr>
              <a:t>p</a:t>
            </a:r>
            <a:r>
              <a:rPr lang="zh-CN" altLang="en-US" sz="2000" dirty="0">
                <a:latin typeface="Times New Roman" pitchFamily="18" charset="0"/>
              </a:rPr>
              <a:t>是模数（为素数）。而</a:t>
            </a:r>
            <a:r>
              <a:rPr lang="zh-CN" altLang="en-US" sz="2000" dirty="0">
                <a:solidFill>
                  <a:srgbClr val="0000FF"/>
                </a:solidFill>
                <a:latin typeface="Times New Roman" pitchFamily="18" charset="0"/>
              </a:rPr>
              <a:t>它对椭圆曲线上的离散对数问题并不有效</a:t>
            </a:r>
            <a:r>
              <a:rPr lang="zh-CN" altLang="en-US" sz="2000" dirty="0">
                <a:latin typeface="Times New Roman" pitchFamily="18" charset="0"/>
              </a:rPr>
              <a:t>。</a:t>
            </a:r>
            <a:endParaRPr lang="en-US" altLang="zh-CN" sz="2000" dirty="0">
              <a:latin typeface="Times New Roman" pitchFamily="18" charset="0"/>
            </a:endParaRPr>
          </a:p>
          <a:p>
            <a:pPr lvl="1" eaLnBrk="1" hangingPunct="1">
              <a:lnSpc>
                <a:spcPct val="150000"/>
              </a:lnSpc>
              <a:spcBef>
                <a:spcPts val="600"/>
              </a:spcBef>
            </a:pPr>
            <a:r>
              <a:rPr lang="zh-CN" altLang="en-US" sz="2000" dirty="0">
                <a:latin typeface="Times New Roman" pitchFamily="18" charset="0"/>
              </a:rPr>
              <a:t>目前攻击椭圆曲线上的离散对数问题的方法只有适合攻击任何循环群上离散对数问题的</a:t>
            </a:r>
            <a:r>
              <a:rPr lang="zh-CN" altLang="en-US" sz="2000" dirty="0">
                <a:solidFill>
                  <a:srgbClr val="0000FF"/>
                </a:solidFill>
                <a:latin typeface="Times New Roman" pitchFamily="18" charset="0"/>
              </a:rPr>
              <a:t>大步小步法</a:t>
            </a:r>
            <a:r>
              <a:rPr lang="zh-CN" altLang="en-US" sz="2000" dirty="0">
                <a:latin typeface="Times New Roman" pitchFamily="18" charset="0"/>
              </a:rPr>
              <a:t>，其运算复杂度为</a:t>
            </a:r>
            <a:r>
              <a:rPr lang="en-US" altLang="zh-CN" sz="2000" i="1" dirty="0">
                <a:latin typeface="Times New Roman" pitchFamily="18" charset="0"/>
              </a:rPr>
              <a:t>O</a:t>
            </a:r>
            <a:r>
              <a:rPr lang="en-US" altLang="zh-CN" sz="2000" dirty="0">
                <a:latin typeface="Times New Roman" pitchFamily="18" charset="0"/>
              </a:rPr>
              <a:t>(exp           </a:t>
            </a:r>
            <a:r>
              <a:rPr lang="en-US" altLang="zh-CN" sz="2000" dirty="0" smtClean="0">
                <a:latin typeface="Times New Roman" pitchFamily="18" charset="0"/>
              </a:rPr>
              <a:t>)</a:t>
            </a:r>
            <a:r>
              <a:rPr lang="zh-CN" altLang="en-US" sz="2000" dirty="0" smtClean="0">
                <a:latin typeface="Times New Roman" pitchFamily="18" charset="0"/>
              </a:rPr>
              <a:t>，其中</a:t>
            </a:r>
            <a:r>
              <a:rPr lang="en-US" altLang="zh-CN" sz="2000" i="1" dirty="0" err="1">
                <a:latin typeface="Times New Roman" pitchFamily="18" charset="0"/>
              </a:rPr>
              <a:t>p</a:t>
            </a:r>
            <a:r>
              <a:rPr lang="en-US" altLang="zh-CN" sz="2000" i="1" baseline="-25000" dirty="0" err="1">
                <a:latin typeface="Times New Roman" pitchFamily="18" charset="0"/>
              </a:rPr>
              <a:t>max</a:t>
            </a:r>
            <a:r>
              <a:rPr lang="zh-CN" altLang="en-US" sz="2000" dirty="0">
                <a:latin typeface="Times New Roman" pitchFamily="18" charset="0"/>
              </a:rPr>
              <a:t>是椭圆曲线所形成的</a:t>
            </a:r>
            <a:r>
              <a:rPr lang="en-US" altLang="zh-CN" sz="2000" dirty="0">
                <a:latin typeface="Times New Roman" pitchFamily="18" charset="0"/>
              </a:rPr>
              <a:t>Abel</a:t>
            </a:r>
            <a:r>
              <a:rPr lang="zh-CN" altLang="en-US" sz="2000" dirty="0">
                <a:latin typeface="Times New Roman" pitchFamily="18" charset="0"/>
              </a:rPr>
              <a:t>群的阶的最大素因子</a:t>
            </a:r>
            <a:r>
              <a:rPr lang="zh-CN" altLang="en-US" sz="2000" dirty="0" smtClean="0">
                <a:latin typeface="Times New Roman" pitchFamily="18" charset="0"/>
              </a:rPr>
              <a:t>。如果</a:t>
            </a:r>
            <a:r>
              <a:rPr lang="en-US" altLang="zh-CN" sz="2000" i="1" dirty="0">
                <a:latin typeface="Times New Roman" pitchFamily="18" charset="0"/>
              </a:rPr>
              <a:t>p</a:t>
            </a:r>
            <a:r>
              <a:rPr lang="zh-CN" altLang="en-US" sz="2000" dirty="0">
                <a:latin typeface="Times New Roman" pitchFamily="18" charset="0"/>
              </a:rPr>
              <a:t>有大素因子</a:t>
            </a:r>
            <a:r>
              <a:rPr lang="en-US" altLang="zh-CN" sz="2000" i="1" dirty="0">
                <a:latin typeface="Times New Roman" pitchFamily="18" charset="0"/>
              </a:rPr>
              <a:t>q</a:t>
            </a:r>
            <a:r>
              <a:rPr lang="zh-CN" altLang="en-US" sz="2000" dirty="0">
                <a:latin typeface="Times New Roman" pitchFamily="18" charset="0"/>
              </a:rPr>
              <a:t>，且</a:t>
            </a:r>
            <a:r>
              <a:rPr lang="en-US" altLang="zh-CN" sz="2000" i="1" dirty="0">
                <a:latin typeface="Times New Roman" pitchFamily="18" charset="0"/>
              </a:rPr>
              <a:t>p</a:t>
            </a:r>
            <a:r>
              <a:rPr lang="zh-CN" altLang="en-US" sz="2000" dirty="0">
                <a:latin typeface="Times New Roman" pitchFamily="18" charset="0"/>
              </a:rPr>
              <a:t>＝</a:t>
            </a:r>
            <a:r>
              <a:rPr lang="en-US" altLang="zh-CN" sz="2000" dirty="0">
                <a:latin typeface="Times New Roman" pitchFamily="18" charset="0"/>
              </a:rPr>
              <a:t>2</a:t>
            </a:r>
            <a:r>
              <a:rPr lang="en-US" altLang="zh-CN" sz="2000" i="1" dirty="0">
                <a:latin typeface="Times New Roman" pitchFamily="18" charset="0"/>
              </a:rPr>
              <a:t>q</a:t>
            </a:r>
            <a:r>
              <a:rPr lang="zh-CN" altLang="en-US" sz="2000" dirty="0">
                <a:latin typeface="Times New Roman" pitchFamily="18" charset="0"/>
              </a:rPr>
              <a:t>＋</a:t>
            </a:r>
            <a:r>
              <a:rPr lang="en-US" altLang="zh-CN" sz="2000" dirty="0">
                <a:latin typeface="Times New Roman" pitchFamily="18" charset="0"/>
              </a:rPr>
              <a:t>1</a:t>
            </a:r>
            <a:r>
              <a:rPr lang="zh-CN" altLang="en-US" sz="2000" dirty="0">
                <a:latin typeface="Times New Roman" pitchFamily="18" charset="0"/>
              </a:rPr>
              <a:t>，则非常</a:t>
            </a:r>
            <a:r>
              <a:rPr lang="zh-CN" altLang="en-US" sz="2000" dirty="0" smtClean="0">
                <a:latin typeface="Times New Roman" pitchFamily="18" charset="0"/>
              </a:rPr>
              <a:t>安全。</a:t>
            </a:r>
            <a:endParaRPr lang="en-US" altLang="zh-CN" sz="2000" dirty="0" smtClean="0">
              <a:latin typeface="Times New Roman" pitchFamily="18" charset="0"/>
            </a:endParaRPr>
          </a:p>
          <a:p>
            <a:pPr lvl="1" eaLnBrk="1" hangingPunct="1">
              <a:lnSpc>
                <a:spcPct val="150000"/>
              </a:lnSpc>
              <a:spcBef>
                <a:spcPts val="600"/>
              </a:spcBef>
            </a:pPr>
            <a:r>
              <a:rPr lang="zh-CN" altLang="en-US" sz="2000" dirty="0" smtClean="0">
                <a:latin typeface="Times New Roman" pitchFamily="18" charset="0"/>
              </a:rPr>
              <a:t>因此</a:t>
            </a:r>
            <a:r>
              <a:rPr lang="zh-CN" altLang="en-US" sz="2000" dirty="0">
                <a:latin typeface="Times New Roman" pitchFamily="18" charset="0"/>
              </a:rPr>
              <a:t>，椭圆曲线密码体制比基于有限域上的离散对数问题的公钥体制更</a:t>
            </a:r>
            <a:r>
              <a:rPr lang="zh-CN" altLang="en-US" sz="2000" dirty="0" smtClean="0">
                <a:latin typeface="Times New Roman" pitchFamily="18" charset="0"/>
              </a:rPr>
              <a:t>安全。</a:t>
            </a:r>
            <a:endParaRPr lang="zh-CN" altLang="en-US" sz="2000" dirty="0">
              <a:latin typeface="Times New Roman" pitchFamily="18" charset="0"/>
            </a:endParaRPr>
          </a:p>
        </p:txBody>
      </p:sp>
      <p:sp>
        <p:nvSpPr>
          <p:cNvPr id="4" name="灯片编号占位符 3"/>
          <p:cNvSpPr>
            <a:spLocks noGrp="1"/>
          </p:cNvSpPr>
          <p:nvPr>
            <p:ph type="sldNum" sz="quarter" idx="12"/>
          </p:nvPr>
        </p:nvSpPr>
        <p:spPr>
          <a:xfrm>
            <a:off x="9855200" y="6477000"/>
            <a:ext cx="1727200" cy="304800"/>
          </a:xfrm>
        </p:spPr>
        <p:txBody>
          <a:bodyPr/>
          <a:lstStyle/>
          <a:p>
            <a:pPr>
              <a:defRPr/>
            </a:pPr>
            <a:fld id="{896E1043-1F2A-4C9B-855A-0B3264F68AF7}" type="slidenum">
              <a:rPr lang="en-US" altLang="zh-CN" smtClean="0"/>
              <a:pPr>
                <a:defRPr/>
              </a:pPr>
              <a:t>66</a:t>
            </a:fld>
            <a:endParaRPr lang="en-US" altLang="zh-CN" dirty="0"/>
          </a:p>
        </p:txBody>
      </p:sp>
      <p:graphicFrame>
        <p:nvGraphicFramePr>
          <p:cNvPr id="1013762" name="Object 4"/>
          <p:cNvGraphicFramePr>
            <a:graphicFrameLocks noChangeAspect="1"/>
          </p:cNvGraphicFramePr>
          <p:nvPr>
            <p:extLst>
              <p:ext uri="{D42A27DB-BD31-4B8C-83A1-F6EECF244321}">
                <p14:modId xmlns="" xmlns:p14="http://schemas.microsoft.com/office/powerpoint/2010/main" val="1884114386"/>
              </p:ext>
            </p:extLst>
          </p:nvPr>
        </p:nvGraphicFramePr>
        <p:xfrm>
          <a:off x="9167834" y="3214686"/>
          <a:ext cx="1785950" cy="287984"/>
        </p:xfrm>
        <a:graphic>
          <a:graphicData uri="http://schemas.openxmlformats.org/presentationml/2006/ole">
            <p:oleObj spid="_x0000_s6146" name="公式" r:id="rId3" imgW="30784800" imgH="6705600" progId="">
              <p:embed/>
            </p:oleObj>
          </a:graphicData>
        </a:graphic>
      </p:graphicFrame>
      <p:graphicFrame>
        <p:nvGraphicFramePr>
          <p:cNvPr id="1013763" name="Object 4"/>
          <p:cNvGraphicFramePr>
            <a:graphicFrameLocks noChangeAspect="1"/>
          </p:cNvGraphicFramePr>
          <p:nvPr>
            <p:extLst>
              <p:ext uri="{D42A27DB-BD31-4B8C-83A1-F6EECF244321}">
                <p14:modId xmlns="" xmlns:p14="http://schemas.microsoft.com/office/powerpoint/2010/main" val="1576498517"/>
              </p:ext>
            </p:extLst>
          </p:nvPr>
        </p:nvGraphicFramePr>
        <p:xfrm>
          <a:off x="4095736" y="4697318"/>
          <a:ext cx="677890" cy="303318"/>
        </p:xfrm>
        <a:graphic>
          <a:graphicData uri="http://schemas.openxmlformats.org/presentationml/2006/ole">
            <p:oleObj spid="_x0000_s6147" name="公式" r:id="rId4" imgW="10668000" imgH="6400800" progId="">
              <p:embed/>
            </p:oleObj>
          </a:graphicData>
        </a:graphic>
      </p:graphicFrame>
    </p:spTree>
    <p:extLst>
      <p:ext uri="{BB962C8B-B14F-4D97-AF65-F5344CB8AC3E}">
        <p14:creationId xmlns="" xmlns:p14="http://schemas.microsoft.com/office/powerpoint/2010/main" val="9252940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5.7.3 </a:t>
            </a:r>
            <a:r>
              <a:rPr lang="zh-CN" altLang="en-US" sz="4000" b="1" dirty="0" smtClean="0"/>
              <a:t>椭圆曲线加密</a:t>
            </a:r>
            <a:endParaRPr lang="zh-CN" altLang="en-US" dirty="0"/>
          </a:p>
        </p:txBody>
      </p:sp>
      <p:sp>
        <p:nvSpPr>
          <p:cNvPr id="3" name="内容占位符 2"/>
          <p:cNvSpPr>
            <a:spLocks noGrp="1"/>
          </p:cNvSpPr>
          <p:nvPr>
            <p:ph idx="1"/>
          </p:nvPr>
        </p:nvSpPr>
        <p:spPr>
          <a:xfrm>
            <a:off x="406400" y="914400"/>
            <a:ext cx="11582400" cy="5562600"/>
          </a:xfrm>
        </p:spPr>
        <p:txBody>
          <a:bodyPr/>
          <a:lstStyle/>
          <a:p>
            <a:pPr eaLnBrk="1" hangingPunct="1">
              <a:lnSpc>
                <a:spcPct val="110000"/>
              </a:lnSpc>
            </a:pPr>
            <a:r>
              <a:rPr lang="en-US" altLang="zh-CN" sz="2000" dirty="0">
                <a:solidFill>
                  <a:srgbClr val="FF0000"/>
                </a:solidFill>
                <a:latin typeface="Times New Roman" pitchFamily="18" charset="0"/>
              </a:rPr>
              <a:t>(2) </a:t>
            </a:r>
            <a:r>
              <a:rPr lang="zh-CN" altLang="en-US" sz="2000" dirty="0">
                <a:solidFill>
                  <a:srgbClr val="FF0000"/>
                </a:solidFill>
                <a:latin typeface="Times New Roman" pitchFamily="18" charset="0"/>
              </a:rPr>
              <a:t>密钥量小</a:t>
            </a:r>
          </a:p>
          <a:p>
            <a:pPr lvl="1" eaLnBrk="1" hangingPunct="1">
              <a:lnSpc>
                <a:spcPct val="110000"/>
              </a:lnSpc>
            </a:pPr>
            <a:r>
              <a:rPr lang="zh-CN" altLang="en-US" sz="2000" dirty="0">
                <a:latin typeface="Times New Roman" pitchFamily="18" charset="0"/>
              </a:rPr>
              <a:t>由攻击两者的算法复杂度可知，在实现相同的安全性能条件下，椭圆曲线密码体制所需的密钥量远比基于有限域上的离散对数问题的公钥体制的密钥量小。</a:t>
            </a:r>
            <a:endParaRPr lang="en-US" altLang="zh-CN" sz="2000" dirty="0">
              <a:latin typeface="Times New Roman" pitchFamily="18" charset="0"/>
            </a:endParaRPr>
          </a:p>
          <a:p>
            <a:pPr eaLnBrk="1" hangingPunct="1">
              <a:lnSpc>
                <a:spcPct val="100000"/>
              </a:lnSpc>
            </a:pPr>
            <a:r>
              <a:rPr lang="en-US" altLang="zh-CN" sz="2000" dirty="0">
                <a:solidFill>
                  <a:srgbClr val="FF0000"/>
                </a:solidFill>
                <a:latin typeface="Times New Roman" pitchFamily="18" charset="0"/>
              </a:rPr>
              <a:t>(3) </a:t>
            </a:r>
            <a:r>
              <a:rPr lang="zh-CN" altLang="en-US" sz="2000" dirty="0">
                <a:solidFill>
                  <a:srgbClr val="FF0000"/>
                </a:solidFill>
                <a:latin typeface="Times New Roman" pitchFamily="18" charset="0"/>
              </a:rPr>
              <a:t>灵活性好</a:t>
            </a:r>
          </a:p>
          <a:p>
            <a:pPr lvl="1" eaLnBrk="1" hangingPunct="1">
              <a:lnSpc>
                <a:spcPct val="100000"/>
              </a:lnSpc>
            </a:pPr>
            <a:r>
              <a:rPr lang="zh-CN" altLang="en-US" sz="2000" dirty="0">
                <a:solidFill>
                  <a:srgbClr val="0000FF"/>
                </a:solidFill>
                <a:latin typeface="Times New Roman" pitchFamily="18" charset="0"/>
              </a:rPr>
              <a:t>有限域</a:t>
            </a:r>
            <a:r>
              <a:rPr lang="en-US" altLang="zh-CN" sz="2000" dirty="0">
                <a:solidFill>
                  <a:srgbClr val="0000FF"/>
                </a:solidFill>
                <a:latin typeface="Times New Roman" pitchFamily="18" charset="0"/>
              </a:rPr>
              <a:t>GF(</a:t>
            </a:r>
            <a:r>
              <a:rPr lang="en-US" altLang="zh-CN" sz="2000" i="1" dirty="0">
                <a:solidFill>
                  <a:srgbClr val="0000FF"/>
                </a:solidFill>
                <a:latin typeface="Times New Roman" pitchFamily="18" charset="0"/>
              </a:rPr>
              <a:t>q</a:t>
            </a:r>
            <a:r>
              <a:rPr lang="en-US" altLang="zh-CN" sz="2000" dirty="0">
                <a:solidFill>
                  <a:srgbClr val="0000FF"/>
                </a:solidFill>
                <a:latin typeface="Times New Roman" pitchFamily="18" charset="0"/>
              </a:rPr>
              <a:t>)</a:t>
            </a:r>
            <a:r>
              <a:rPr lang="zh-CN" altLang="en-US" sz="2000" dirty="0">
                <a:latin typeface="Times New Roman" pitchFamily="18" charset="0"/>
              </a:rPr>
              <a:t>一定的情况下，其上的</a:t>
            </a:r>
            <a:r>
              <a:rPr lang="zh-CN" altLang="en-US" sz="2000" dirty="0">
                <a:solidFill>
                  <a:srgbClr val="0000FF"/>
                </a:solidFill>
                <a:latin typeface="Times New Roman" pitchFamily="18" charset="0"/>
              </a:rPr>
              <a:t>循环群</a:t>
            </a:r>
            <a:r>
              <a:rPr lang="zh-CN" altLang="en-US" sz="2000" dirty="0">
                <a:latin typeface="Times New Roman" pitchFamily="18" charset="0"/>
              </a:rPr>
              <a:t>（即</a:t>
            </a:r>
            <a:r>
              <a:rPr lang="en-US" altLang="zh-CN" sz="2000" dirty="0">
                <a:latin typeface="Times New Roman" pitchFamily="18" charset="0"/>
              </a:rPr>
              <a:t>GF(</a:t>
            </a:r>
            <a:r>
              <a:rPr lang="en-US" altLang="zh-CN" sz="2000" i="1" dirty="0">
                <a:latin typeface="Times New Roman" pitchFamily="18" charset="0"/>
              </a:rPr>
              <a:t>q</a:t>
            </a:r>
            <a:r>
              <a:rPr lang="en-US" altLang="zh-CN" sz="2000" dirty="0">
                <a:latin typeface="Times New Roman" pitchFamily="18" charset="0"/>
              </a:rPr>
              <a:t>)-{0}</a:t>
            </a:r>
            <a:r>
              <a:rPr lang="zh-CN" altLang="en-US" sz="2000" dirty="0">
                <a:latin typeface="Times New Roman" pitchFamily="18" charset="0"/>
              </a:rPr>
              <a:t>）</a:t>
            </a:r>
            <a:r>
              <a:rPr lang="zh-CN" altLang="en-US" sz="2000" dirty="0">
                <a:solidFill>
                  <a:srgbClr val="0000FF"/>
                </a:solidFill>
                <a:latin typeface="Times New Roman" pitchFamily="18" charset="0"/>
              </a:rPr>
              <a:t>就定了</a:t>
            </a:r>
            <a:endParaRPr lang="zh-CN" altLang="en-US" sz="2000" dirty="0">
              <a:latin typeface="Times New Roman" pitchFamily="18" charset="0"/>
            </a:endParaRPr>
          </a:p>
          <a:p>
            <a:pPr lvl="1" eaLnBrk="1" hangingPunct="1">
              <a:lnSpc>
                <a:spcPct val="100000"/>
              </a:lnSpc>
            </a:pPr>
            <a:r>
              <a:rPr lang="en-US" altLang="zh-CN" sz="2000" dirty="0">
                <a:solidFill>
                  <a:srgbClr val="0000FF"/>
                </a:solidFill>
                <a:latin typeface="Times New Roman" pitchFamily="18" charset="0"/>
              </a:rPr>
              <a:t>GF(</a:t>
            </a:r>
            <a:r>
              <a:rPr lang="en-US" altLang="zh-CN" sz="2000" i="1" dirty="0">
                <a:solidFill>
                  <a:srgbClr val="0000FF"/>
                </a:solidFill>
                <a:latin typeface="Times New Roman" pitchFamily="18" charset="0"/>
              </a:rPr>
              <a:t>q</a:t>
            </a:r>
            <a:r>
              <a:rPr lang="en-US" altLang="zh-CN" sz="2000" dirty="0">
                <a:solidFill>
                  <a:srgbClr val="0000FF"/>
                </a:solidFill>
                <a:latin typeface="Times New Roman" pitchFamily="18" charset="0"/>
              </a:rPr>
              <a:t>)</a:t>
            </a:r>
            <a:r>
              <a:rPr lang="zh-CN" altLang="en-US" sz="2000" dirty="0">
                <a:solidFill>
                  <a:srgbClr val="0000FF"/>
                </a:solidFill>
                <a:latin typeface="Times New Roman" pitchFamily="18" charset="0"/>
              </a:rPr>
              <a:t>上的椭圆曲线</a:t>
            </a:r>
            <a:r>
              <a:rPr lang="zh-CN" altLang="en-US" sz="2000" dirty="0">
                <a:latin typeface="Times New Roman" pitchFamily="18" charset="0"/>
              </a:rPr>
              <a:t>可以通过改变曲线参数，得到不同的曲线，形成不同的循环群。因此，椭圆曲线具有丰富的群结构和多选择性</a:t>
            </a:r>
          </a:p>
          <a:p>
            <a:pPr lvl="1" eaLnBrk="1" hangingPunct="1">
              <a:lnSpc>
                <a:spcPct val="100000"/>
              </a:lnSpc>
            </a:pPr>
            <a:r>
              <a:rPr lang="zh-CN" altLang="en-US" sz="2000" dirty="0">
                <a:latin typeface="Times New Roman" pitchFamily="18" charset="0"/>
              </a:rPr>
              <a:t>可在保持</a:t>
            </a:r>
            <a:r>
              <a:rPr lang="zh-CN" altLang="en-US" sz="2000" dirty="0">
                <a:solidFill>
                  <a:srgbClr val="0000FF"/>
                </a:solidFill>
                <a:latin typeface="Times New Roman" pitchFamily="18" charset="0"/>
              </a:rPr>
              <a:t>和</a:t>
            </a:r>
            <a:r>
              <a:rPr lang="en-US" altLang="zh-CN" sz="2000" dirty="0">
                <a:solidFill>
                  <a:srgbClr val="0000FF"/>
                </a:solidFill>
                <a:latin typeface="Times New Roman" pitchFamily="18" charset="0"/>
              </a:rPr>
              <a:t>RSA/DSA</a:t>
            </a:r>
            <a:r>
              <a:rPr lang="zh-CN" altLang="en-US" sz="2000" dirty="0">
                <a:solidFill>
                  <a:srgbClr val="0000FF"/>
                </a:solidFill>
                <a:latin typeface="Times New Roman" pitchFamily="18" charset="0"/>
              </a:rPr>
              <a:t>体制同样安全性能的前提下大大缩短密钥长度</a:t>
            </a:r>
            <a:r>
              <a:rPr lang="en-US" altLang="zh-CN" sz="2000" dirty="0">
                <a:latin typeface="Times New Roman" pitchFamily="18" charset="0"/>
              </a:rPr>
              <a:t>(</a:t>
            </a:r>
            <a:r>
              <a:rPr lang="zh-CN" altLang="en-US" sz="2000" dirty="0">
                <a:latin typeface="Times New Roman" pitchFamily="18" charset="0"/>
              </a:rPr>
              <a:t>目前</a:t>
            </a:r>
            <a:r>
              <a:rPr lang="en-US" altLang="zh-CN" sz="2000" dirty="0">
                <a:latin typeface="Times New Roman" pitchFamily="18" charset="0"/>
              </a:rPr>
              <a:t>160</a:t>
            </a:r>
            <a:r>
              <a:rPr lang="zh-CN" altLang="en-US" sz="2000" dirty="0">
                <a:latin typeface="Times New Roman" pitchFamily="18" charset="0"/>
              </a:rPr>
              <a:t>比特足以保证安全性</a:t>
            </a:r>
            <a:r>
              <a:rPr lang="en-US" altLang="zh-CN" sz="2000" dirty="0">
                <a:latin typeface="Times New Roman" pitchFamily="18" charset="0"/>
              </a:rPr>
              <a:t>)</a:t>
            </a:r>
            <a:r>
              <a:rPr lang="zh-CN" altLang="en-US" sz="2000" dirty="0">
                <a:latin typeface="Times New Roman" pitchFamily="18" charset="0"/>
              </a:rPr>
              <a:t>，因而在密码领域有着广阔的应用前景</a:t>
            </a:r>
          </a:p>
          <a:p>
            <a:pPr lvl="1" eaLnBrk="1" hangingPunct="1">
              <a:lnSpc>
                <a:spcPct val="100000"/>
              </a:lnSpc>
            </a:pPr>
            <a:r>
              <a:rPr lang="zh-CN" altLang="en-US" sz="2000" dirty="0" smtClean="0">
                <a:latin typeface="Times New Roman" pitchFamily="18" charset="0"/>
              </a:rPr>
              <a:t>下表给</a:t>
            </a:r>
            <a:r>
              <a:rPr lang="zh-CN" altLang="en-US" sz="2000" dirty="0">
                <a:latin typeface="Times New Roman" pitchFamily="18" charset="0"/>
              </a:rPr>
              <a:t>出了椭圆曲线密码体制和</a:t>
            </a:r>
            <a:r>
              <a:rPr lang="en-US" altLang="zh-CN" sz="2000" dirty="0">
                <a:latin typeface="Times New Roman" pitchFamily="18" charset="0"/>
              </a:rPr>
              <a:t>RSA/DSA</a:t>
            </a:r>
            <a:r>
              <a:rPr lang="zh-CN" altLang="en-US" sz="2000" dirty="0">
                <a:latin typeface="Times New Roman" pitchFamily="18" charset="0"/>
              </a:rPr>
              <a:t>体制所需的密钥的长度</a:t>
            </a:r>
          </a:p>
        </p:txBody>
      </p:sp>
      <p:sp>
        <p:nvSpPr>
          <p:cNvPr id="4" name="灯片编号占位符 3"/>
          <p:cNvSpPr>
            <a:spLocks noGrp="1"/>
          </p:cNvSpPr>
          <p:nvPr>
            <p:ph type="sldNum" sz="quarter" idx="12"/>
          </p:nvPr>
        </p:nvSpPr>
        <p:spPr>
          <a:xfrm>
            <a:off x="9855200" y="6477000"/>
            <a:ext cx="1727200" cy="304800"/>
          </a:xfrm>
        </p:spPr>
        <p:txBody>
          <a:bodyPr/>
          <a:lstStyle/>
          <a:p>
            <a:pPr>
              <a:defRPr/>
            </a:pPr>
            <a:fld id="{896E1043-1F2A-4C9B-855A-0B3264F68AF7}" type="slidenum">
              <a:rPr lang="en-US" altLang="zh-CN" smtClean="0"/>
              <a:pPr>
                <a:defRPr/>
              </a:pPr>
              <a:t>67</a:t>
            </a:fld>
            <a:endParaRPr lang="en-US" altLang="zh-CN" dirty="0"/>
          </a:p>
        </p:txBody>
      </p:sp>
      <p:graphicFrame>
        <p:nvGraphicFramePr>
          <p:cNvPr id="8" name="Group 82"/>
          <p:cNvGraphicFramePr>
            <a:graphicFrameLocks/>
          </p:cNvGraphicFramePr>
          <p:nvPr>
            <p:extLst>
              <p:ext uri="{D42A27DB-BD31-4B8C-83A1-F6EECF244321}">
                <p14:modId xmlns="" xmlns:p14="http://schemas.microsoft.com/office/powerpoint/2010/main" val="742309210"/>
              </p:ext>
            </p:extLst>
          </p:nvPr>
        </p:nvGraphicFramePr>
        <p:xfrm>
          <a:off x="1016000" y="4941168"/>
          <a:ext cx="10566396" cy="1097280"/>
        </p:xfrm>
        <a:graphic>
          <a:graphicData uri="http://schemas.openxmlformats.org/drawingml/2006/table">
            <a:tbl>
              <a:tblPr/>
              <a:tblGrid>
                <a:gridCol w="2032000">
                  <a:extLst>
                    <a:ext uri="{9D8B030D-6E8A-4147-A177-3AD203B41FA5}">
                      <a16:colId xmlns="" xmlns:a16="http://schemas.microsoft.com/office/drawing/2014/main" val="20000"/>
                    </a:ext>
                  </a:extLst>
                </a:gridCol>
                <a:gridCol w="986971">
                  <a:extLst>
                    <a:ext uri="{9D8B030D-6E8A-4147-A177-3AD203B41FA5}">
                      <a16:colId xmlns="" xmlns:a16="http://schemas.microsoft.com/office/drawing/2014/main" val="20001"/>
                    </a:ext>
                  </a:extLst>
                </a:gridCol>
                <a:gridCol w="1248229">
                  <a:extLst>
                    <a:ext uri="{9D8B030D-6E8A-4147-A177-3AD203B41FA5}">
                      <a16:colId xmlns="" xmlns:a16="http://schemas.microsoft.com/office/drawing/2014/main" val="20002"/>
                    </a:ext>
                  </a:extLst>
                </a:gridCol>
                <a:gridCol w="1770741">
                  <a:extLst>
                    <a:ext uri="{9D8B030D-6E8A-4147-A177-3AD203B41FA5}">
                      <a16:colId xmlns="" xmlns:a16="http://schemas.microsoft.com/office/drawing/2014/main" val="20003"/>
                    </a:ext>
                  </a:extLst>
                </a:gridCol>
                <a:gridCol w="1509485">
                  <a:extLst>
                    <a:ext uri="{9D8B030D-6E8A-4147-A177-3AD203B41FA5}">
                      <a16:colId xmlns="" xmlns:a16="http://schemas.microsoft.com/office/drawing/2014/main" val="20004"/>
                    </a:ext>
                  </a:extLst>
                </a:gridCol>
                <a:gridCol w="1509485">
                  <a:extLst>
                    <a:ext uri="{9D8B030D-6E8A-4147-A177-3AD203B41FA5}">
                      <a16:colId xmlns="" xmlns:a16="http://schemas.microsoft.com/office/drawing/2014/main" val="20005"/>
                    </a:ext>
                  </a:extLst>
                </a:gridCol>
                <a:gridCol w="1509485">
                  <a:extLst>
                    <a:ext uri="{9D8B030D-6E8A-4147-A177-3AD203B41FA5}">
                      <a16:colId xmlns="" xmlns:a16="http://schemas.microsoft.com/office/drawing/2014/main" val="20006"/>
                    </a:ext>
                  </a:extLst>
                </a:gridCol>
              </a:tblGrid>
              <a:tr h="171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RSA/DSA</a:t>
                      </a:r>
                    </a:p>
                  </a:txBody>
                  <a:tcPr marL="121920" marR="12192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512</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rPr>
                        <a:t>768</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C3093E"/>
                          </a:solidFill>
                          <a:effectLst>
                            <a:outerShdw blurRad="38100" dist="38100" dir="2700000" algn="tl">
                              <a:srgbClr val="000000">
                                <a:alpha val="43137"/>
                              </a:srgbClr>
                            </a:outerShdw>
                          </a:effectLst>
                          <a:latin typeface="Times New Roman" pitchFamily="18" charset="0"/>
                          <a:ea typeface="宋体" charset="-122"/>
                        </a:rPr>
                        <a:t>1024</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C3093E"/>
                          </a:solidFill>
                          <a:effectLst>
                            <a:outerShdw blurRad="38100" dist="38100" dir="2700000" algn="tl">
                              <a:srgbClr val="000000">
                                <a:alpha val="43137"/>
                              </a:srgbClr>
                            </a:outerShdw>
                          </a:effectLst>
                          <a:latin typeface="Times New Roman" pitchFamily="18" charset="0"/>
                          <a:ea typeface="宋体" charset="-122"/>
                        </a:rPr>
                        <a:t>2048</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21000</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120000</a:t>
                      </a:r>
                    </a:p>
                  </a:txBody>
                  <a:tcPr marL="121920" marR="12192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206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ECC</a:t>
                      </a:r>
                    </a:p>
                  </a:txBody>
                  <a:tcPr marL="121920" marR="12192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rPr>
                        <a:t>106</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outerShdw blurRad="38100" dist="38100" dir="2700000" algn="tl">
                              <a:srgbClr val="000000">
                                <a:alpha val="43137"/>
                              </a:srgbClr>
                            </a:outerShdw>
                          </a:effectLst>
                          <a:latin typeface="Times New Roman" pitchFamily="18" charset="0"/>
                          <a:ea typeface="宋体" charset="-122"/>
                        </a:rPr>
                        <a:t>132</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C3093E"/>
                          </a:solidFill>
                          <a:effectLst>
                            <a:outerShdw blurRad="38100" dist="38100" dir="2700000" algn="tl">
                              <a:srgbClr val="000000">
                                <a:alpha val="43137"/>
                              </a:srgbClr>
                            </a:outerShdw>
                          </a:effectLst>
                          <a:latin typeface="Times New Roman" pitchFamily="18" charset="0"/>
                          <a:ea typeface="宋体" charset="-122"/>
                        </a:rPr>
                        <a:t>160</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C3093E"/>
                          </a:solidFill>
                          <a:effectLst>
                            <a:outerShdw blurRad="38100" dist="38100" dir="2700000" algn="tl">
                              <a:srgbClr val="000000">
                                <a:alpha val="43137"/>
                              </a:srgbClr>
                            </a:outerShdw>
                          </a:effectLst>
                          <a:latin typeface="Times New Roman" pitchFamily="18" charset="0"/>
                          <a:ea typeface="宋体" charset="-122"/>
                        </a:rPr>
                        <a:t>211</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600</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1200</a:t>
                      </a:r>
                    </a:p>
                  </a:txBody>
                  <a:tcPr marL="121920" marR="12192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20675">
                <a:tc gridSpan="3">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MIPS-</a:t>
                      </a: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年，</a:t>
                      </a: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a:t>
                      </a:r>
                      <a:r>
                        <a:rPr kumimoji="0" lang="zh-CN" altLang="en-US"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每秒百万条指令</a:t>
                      </a: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a:t>
                      </a:r>
                    </a:p>
                  </a:txBody>
                  <a:tcPr marL="121920" marR="121920" horzOverflow="overflow">
                    <a:lnL w="254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itchFamily="18"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chemeClr val="tx1"/>
                        </a:solidFill>
                        <a:effectLst/>
                        <a:latin typeface="Times New Roman" pitchFamily="18" charset="0"/>
                        <a:ea typeface="宋体"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C3093E"/>
                          </a:solidFill>
                          <a:effectLst>
                            <a:outerShdw blurRad="38100" dist="38100" dir="2700000" algn="tl">
                              <a:srgbClr val="000000">
                                <a:alpha val="43137"/>
                              </a:srgbClr>
                            </a:outerShdw>
                          </a:effectLst>
                          <a:latin typeface="Times New Roman" pitchFamily="18" charset="0"/>
                          <a:ea typeface="宋体" charset="-122"/>
                        </a:rPr>
                        <a:t>10</a:t>
                      </a:r>
                      <a:r>
                        <a:rPr kumimoji="0" lang="en-US" altLang="zh-CN" sz="1800" b="1" i="0" u="none" strike="noStrike" cap="none" normalizeH="0" baseline="30000" dirty="0">
                          <a:ln>
                            <a:noFill/>
                          </a:ln>
                          <a:solidFill>
                            <a:srgbClr val="C3093E"/>
                          </a:solidFill>
                          <a:effectLst>
                            <a:outerShdw blurRad="38100" dist="38100" dir="2700000" algn="tl">
                              <a:srgbClr val="000000">
                                <a:alpha val="43137"/>
                              </a:srgbClr>
                            </a:outerShdw>
                          </a:effectLst>
                          <a:latin typeface="Times New Roman" pitchFamily="18" charset="0"/>
                          <a:ea typeface="宋体" charset="-122"/>
                        </a:rPr>
                        <a:t>12</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C3093E"/>
                          </a:solidFill>
                          <a:effectLst>
                            <a:outerShdw blurRad="38100" dist="38100" dir="2700000" algn="tl">
                              <a:srgbClr val="000000">
                                <a:alpha val="43137"/>
                              </a:srgbClr>
                            </a:outerShdw>
                          </a:effectLst>
                          <a:latin typeface="Times New Roman" pitchFamily="18" charset="0"/>
                          <a:ea typeface="宋体" charset="-122"/>
                        </a:rPr>
                        <a:t>10</a:t>
                      </a:r>
                      <a:r>
                        <a:rPr kumimoji="0" lang="en-US" altLang="zh-CN" sz="1800" b="1" i="0" u="none" strike="noStrike" cap="none" normalizeH="0" baseline="30000" dirty="0">
                          <a:ln>
                            <a:noFill/>
                          </a:ln>
                          <a:solidFill>
                            <a:srgbClr val="C3093E"/>
                          </a:solidFill>
                          <a:effectLst>
                            <a:outerShdw blurRad="38100" dist="38100" dir="2700000" algn="tl">
                              <a:srgbClr val="000000">
                                <a:alpha val="43137"/>
                              </a:srgbClr>
                            </a:outerShdw>
                          </a:effectLst>
                          <a:latin typeface="Times New Roman" pitchFamily="18" charset="0"/>
                          <a:ea typeface="宋体" charset="-122"/>
                        </a:rPr>
                        <a:t>36</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10</a:t>
                      </a:r>
                      <a:r>
                        <a:rPr kumimoji="0" lang="en-US" altLang="zh-CN" sz="1800" b="1" i="0" u="none" strike="noStrike" cap="none" normalizeH="0" baseline="3000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78</a:t>
                      </a: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10</a:t>
                      </a:r>
                      <a:r>
                        <a:rPr kumimoji="0" lang="en-US" altLang="zh-CN" sz="1800" b="1" i="0" u="none" strike="noStrike" cap="none" normalizeH="0" baseline="30000" dirty="0">
                          <a:ln>
                            <a:noFill/>
                          </a:ln>
                          <a:solidFill>
                            <a:schemeClr val="tx1"/>
                          </a:solidFill>
                          <a:effectLst>
                            <a:outerShdw blurRad="38100" dist="38100" dir="2700000" algn="tl">
                              <a:srgbClr val="000000">
                                <a:alpha val="43137"/>
                              </a:srgbClr>
                            </a:outerShdw>
                          </a:effectLst>
                          <a:latin typeface="Times New Roman" pitchFamily="18" charset="0"/>
                          <a:ea typeface="宋体" charset="-122"/>
                        </a:rPr>
                        <a:t>168</a:t>
                      </a:r>
                    </a:p>
                  </a:txBody>
                  <a:tcPr marL="121920" marR="121920" horzOverflow="overflow">
                    <a:lnL w="127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1487892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WordArt 5">
            <a:extLst>
              <a:ext uri="{FF2B5EF4-FFF2-40B4-BE49-F238E27FC236}">
                <a16:creationId xmlns="" xmlns:a16="http://schemas.microsoft.com/office/drawing/2014/main" id="{71E72818-3FEE-4C34-9715-22465A11BF23}"/>
              </a:ext>
            </a:extLst>
          </p:cNvPr>
          <p:cNvSpPr>
            <a:spLocks noChangeArrowheads="1" noChangeShapeType="1" noTextEdit="1"/>
          </p:cNvSpPr>
          <p:nvPr/>
        </p:nvSpPr>
        <p:spPr bwMode="auto">
          <a:xfrm>
            <a:off x="4656142" y="2276481"/>
            <a:ext cx="2808287" cy="1152525"/>
          </a:xfrm>
          <a:prstGeom prst="rect">
            <a:avLst/>
          </a:prstGeom>
          <a:extLst>
            <a:ext uri="{91240B29-F687-4F45-9708-019B960494DF}">
              <a14:hiddenLine xmlns=""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8000" b="1" kern="10">
                <a:solidFill>
                  <a:srgbClr val="336699"/>
                </a:solidFill>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rPr>
              <a:t>Q&amp;A</a:t>
            </a:r>
            <a:endParaRPr lang="zh-CN" altLang="en-US" sz="8000" b="1" kern="10">
              <a:solidFill>
                <a:srgbClr val="336699"/>
              </a:solidFill>
              <a:effectLst>
                <a:outerShdw dist="45791" dir="2021404" algn="ctr" rotWithShape="0">
                  <a:srgbClr val="B2B2B2">
                    <a:alpha val="79999"/>
                  </a:srgbClr>
                </a:outerShdw>
              </a:effectLst>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a:defRPr/>
            </a:pPr>
            <a:fld id="{A0DE0C66-854D-4920-B91F-1A5AD135CA35}" type="slidenum">
              <a:rPr lang="en-US" altLang="zh-CN" smtClean="0"/>
              <a:pPr>
                <a:defRPr/>
              </a:pPr>
              <a:t>68</a:t>
            </a:fld>
            <a:endParaRPr lang="en-US" altLang="zh-C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 xmlns:a16="http://schemas.microsoft.com/office/drawing/2014/main" id="{162739DC-B106-4AE3-8C32-08654AD33EF0}"/>
              </a:ext>
            </a:extLst>
          </p:cNvPr>
          <p:cNvSpPr>
            <a:spLocks noGrp="1" noChangeArrowheads="1"/>
          </p:cNvSpPr>
          <p:nvPr>
            <p:ph type="title"/>
          </p:nvPr>
        </p:nvSpPr>
        <p:spPr/>
        <p:txBody>
          <a:bodyPr/>
          <a:lstStyle/>
          <a:p>
            <a:r>
              <a:rPr lang="en-US" altLang="zh-CN" b="1" dirty="0"/>
              <a:t>5.2.1</a:t>
            </a:r>
            <a:r>
              <a:rPr lang="zh-CN" altLang="en-US" b="1" dirty="0"/>
              <a:t> 早期流密码</a:t>
            </a:r>
            <a:r>
              <a:rPr lang="en-US" altLang="zh-CN" b="1" dirty="0"/>
              <a:t>: </a:t>
            </a:r>
            <a:r>
              <a:rPr lang="en-US" altLang="zh-CN" b="1" dirty="0" err="1"/>
              <a:t>vigenère</a:t>
            </a:r>
            <a:endParaRPr lang="zh-CN" altLang="en-US" b="1" dirty="0"/>
          </a:p>
        </p:txBody>
      </p:sp>
      <p:sp>
        <p:nvSpPr>
          <p:cNvPr id="8195" name="内容占位符 2">
            <a:extLst>
              <a:ext uri="{FF2B5EF4-FFF2-40B4-BE49-F238E27FC236}">
                <a16:creationId xmlns="" xmlns:a16="http://schemas.microsoft.com/office/drawing/2014/main" id="{686CD008-4790-4E97-B80C-50AA3532DA12}"/>
              </a:ext>
            </a:extLst>
          </p:cNvPr>
          <p:cNvSpPr>
            <a:spLocks noGrp="1" noChangeArrowheads="1"/>
          </p:cNvSpPr>
          <p:nvPr>
            <p:ph idx="1"/>
          </p:nvPr>
        </p:nvSpPr>
        <p:spPr>
          <a:xfrm>
            <a:off x="623703" y="1444812"/>
            <a:ext cx="10972800" cy="3785652"/>
          </a:xfrm>
        </p:spPr>
        <p:txBody>
          <a:bodyPr>
            <a:spAutoFit/>
          </a:bodyPr>
          <a:lstStyle/>
          <a:p>
            <a:pPr>
              <a:lnSpc>
                <a:spcPct val="150000"/>
              </a:lnSpc>
            </a:pPr>
            <a:r>
              <a:rPr lang="en-US" altLang="zh-CN" sz="2400" dirty="0" err="1"/>
              <a:t>Frierlrich</a:t>
            </a:r>
            <a:r>
              <a:rPr lang="en-US" altLang="zh-CN" sz="2400" dirty="0"/>
              <a:t> </a:t>
            </a:r>
            <a:r>
              <a:rPr lang="en-US" altLang="zh-CN" sz="2400" dirty="0" err="1"/>
              <a:t>Kasis</a:t>
            </a:r>
            <a:r>
              <a:rPr lang="en-US" altLang="zh-CN" sz="2400" dirty="0"/>
              <a:t>-ki</a:t>
            </a:r>
            <a:r>
              <a:rPr lang="zh-CN" altLang="en-US" sz="2400" dirty="0"/>
              <a:t>提供第一个破译多字母替代加密的解决方案</a:t>
            </a:r>
            <a:endParaRPr lang="en-US" altLang="zh-CN" sz="2400" dirty="0"/>
          </a:p>
          <a:p>
            <a:pPr>
              <a:lnSpc>
                <a:spcPct val="150000"/>
              </a:lnSpc>
            </a:pPr>
            <a:r>
              <a:rPr lang="zh-CN" altLang="en-US" sz="2400" dirty="0"/>
              <a:t>当给定一个足够长的密文时，将会以密钥长度的倍数重复出现一些模式：</a:t>
            </a:r>
            <a:endParaRPr lang="en-US" altLang="zh-CN" sz="2400" dirty="0"/>
          </a:p>
          <a:p>
            <a:pPr lvl="1">
              <a:lnSpc>
                <a:spcPct val="150000"/>
              </a:lnSpc>
            </a:pPr>
            <a:r>
              <a:rPr lang="zh-CN" altLang="en-US" sz="2400" dirty="0"/>
              <a:t>在图</a:t>
            </a:r>
            <a:r>
              <a:rPr lang="en-US" altLang="zh-CN" sz="2400" dirty="0"/>
              <a:t>5.2</a:t>
            </a:r>
            <a:r>
              <a:rPr lang="zh-CN" altLang="en-US" sz="2400" dirty="0"/>
              <a:t>中</a:t>
            </a:r>
            <a:r>
              <a:rPr lang="en-US" altLang="zh-CN" sz="2400" dirty="0"/>
              <a:t>, “KIOV”</a:t>
            </a:r>
            <a:r>
              <a:rPr lang="zh-CN" altLang="en-US" sz="2400" dirty="0"/>
              <a:t>在</a:t>
            </a:r>
            <a:r>
              <a:rPr lang="en-US" altLang="zh-CN" sz="2400" dirty="0"/>
              <a:t>9</a:t>
            </a:r>
            <a:r>
              <a:rPr lang="zh-CN" altLang="en-US" sz="2400" dirty="0"/>
              <a:t>个字母之后、</a:t>
            </a:r>
            <a:r>
              <a:rPr lang="en-US" altLang="zh-CN" sz="2400" dirty="0"/>
              <a:t>“KIOV”</a:t>
            </a:r>
            <a:r>
              <a:rPr lang="zh-CN" altLang="en-US" sz="2400" dirty="0"/>
              <a:t>在</a:t>
            </a:r>
            <a:r>
              <a:rPr lang="en-US" altLang="zh-CN" sz="2400" dirty="0"/>
              <a:t>6</a:t>
            </a:r>
            <a:r>
              <a:rPr lang="zh-CN" altLang="en-US" sz="2400" dirty="0"/>
              <a:t>个字母之后都重复出现；</a:t>
            </a:r>
            <a:endParaRPr lang="en-US" altLang="zh-CN" sz="2400" dirty="0"/>
          </a:p>
          <a:p>
            <a:pPr lvl="1">
              <a:lnSpc>
                <a:spcPct val="150000"/>
              </a:lnSpc>
            </a:pPr>
            <a:r>
              <a:rPr lang="en-US" altLang="zh-CN" sz="2400" dirty="0"/>
              <a:t>3</a:t>
            </a:r>
            <a:r>
              <a:rPr lang="zh-CN" altLang="en-US" sz="2400" dirty="0"/>
              <a:t>可以被</a:t>
            </a:r>
            <a:r>
              <a:rPr lang="en-US" altLang="zh-CN" sz="2400" dirty="0"/>
              <a:t>6</a:t>
            </a:r>
            <a:r>
              <a:rPr lang="zh-CN" altLang="en-US" sz="2400" dirty="0"/>
              <a:t>和</a:t>
            </a:r>
            <a:r>
              <a:rPr lang="en-US" altLang="zh-CN" sz="2400" dirty="0"/>
              <a:t>9</a:t>
            </a:r>
            <a:r>
              <a:rPr lang="zh-CN" altLang="en-US" sz="2400" dirty="0"/>
              <a:t>同时整除，因此猜想密钥长度为</a:t>
            </a:r>
            <a:r>
              <a:rPr lang="en-US" altLang="zh-CN" sz="2400" dirty="0"/>
              <a:t>3</a:t>
            </a:r>
            <a:r>
              <a:rPr lang="zh-CN" altLang="en-US" sz="2400" dirty="0"/>
              <a:t>；</a:t>
            </a:r>
            <a:endParaRPr lang="en-US" altLang="zh-CN" sz="2400" dirty="0"/>
          </a:p>
          <a:p>
            <a:pPr lvl="1">
              <a:lnSpc>
                <a:spcPct val="150000"/>
              </a:lnSpc>
            </a:pPr>
            <a:r>
              <a:rPr lang="zh-CN" altLang="en-US" sz="2400" dirty="0"/>
              <a:t>推断出密文的第</a:t>
            </a:r>
            <a:r>
              <a:rPr lang="en-US" altLang="zh-CN" sz="2400" dirty="0"/>
              <a:t>1</a:t>
            </a:r>
            <a:r>
              <a:rPr lang="zh-CN" altLang="en-US" sz="2400" dirty="0"/>
              <a:t>个、第</a:t>
            </a:r>
            <a:r>
              <a:rPr lang="en-US" altLang="zh-CN" sz="2400" dirty="0"/>
              <a:t>4</a:t>
            </a:r>
            <a:r>
              <a:rPr lang="zh-CN" altLang="en-US" sz="2400" dirty="0"/>
              <a:t>个、第</a:t>
            </a:r>
            <a:r>
              <a:rPr lang="en-US" altLang="zh-CN" sz="2400" dirty="0"/>
              <a:t>7</a:t>
            </a:r>
            <a:r>
              <a:rPr lang="zh-CN" altLang="en-US" sz="2400" dirty="0"/>
              <a:t>个等字母用同一个密钥字母加密；</a:t>
            </a:r>
            <a:endParaRPr lang="en-US" altLang="zh-CN" sz="2400" dirty="0"/>
          </a:p>
          <a:p>
            <a:pPr lvl="1">
              <a:lnSpc>
                <a:spcPct val="150000"/>
              </a:lnSpc>
            </a:pPr>
            <a:r>
              <a:rPr lang="zh-CN" altLang="en-US" sz="2400" dirty="0"/>
              <a:t>接下来可以用频度分析法猜出这个密钥字母最可能的值。</a:t>
            </a:r>
            <a:endParaRPr lang="en-US" altLang="zh-CN" sz="2400" dirty="0"/>
          </a:p>
        </p:txBody>
      </p:sp>
      <p:sp>
        <p:nvSpPr>
          <p:cNvPr id="4" name="灯片编号占位符 3"/>
          <p:cNvSpPr>
            <a:spLocks noGrp="1"/>
          </p:cNvSpPr>
          <p:nvPr>
            <p:ph type="sldNum" sz="quarter" idx="12"/>
          </p:nvPr>
        </p:nvSpPr>
        <p:spPr/>
        <p:txBody>
          <a:bodyPr/>
          <a:lstStyle/>
          <a:p>
            <a:pPr>
              <a:defRPr/>
            </a:pPr>
            <a:fld id="{D94256A8-4F82-40B0-86EC-A0FC779E80A4}" type="slidenum">
              <a:rPr lang="en-US" altLang="zh-CN" smtClean="0"/>
              <a:pPr>
                <a:defRPr/>
              </a:pPr>
              <a:t>7</a:t>
            </a:fld>
            <a:endParaRPr lang="en-US" altLang="zh-CN"/>
          </a:p>
        </p:txBody>
      </p:sp>
    </p:spTree>
    <p:extLst>
      <p:ext uri="{BB962C8B-B14F-4D97-AF65-F5344CB8AC3E}">
        <p14:creationId xmlns="" xmlns:p14="http://schemas.microsoft.com/office/powerpoint/2010/main" val="251362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 xmlns:a16="http://schemas.microsoft.com/office/drawing/2014/main" id="{162739DC-B106-4AE3-8C32-08654AD33EF0}"/>
              </a:ext>
            </a:extLst>
          </p:cNvPr>
          <p:cNvSpPr>
            <a:spLocks noGrp="1" noChangeArrowheads="1"/>
          </p:cNvSpPr>
          <p:nvPr>
            <p:ph type="title"/>
          </p:nvPr>
        </p:nvSpPr>
        <p:spPr/>
        <p:txBody>
          <a:bodyPr/>
          <a:lstStyle/>
          <a:p>
            <a:r>
              <a:rPr lang="en-US" altLang="zh-CN" b="1" dirty="0"/>
              <a:t>5.2.2</a:t>
            </a:r>
            <a:r>
              <a:rPr lang="zh-CN" altLang="en-US" b="1" dirty="0"/>
              <a:t> 一次一密法</a:t>
            </a:r>
          </a:p>
        </p:txBody>
      </p:sp>
      <p:sp>
        <p:nvSpPr>
          <p:cNvPr id="8195" name="内容占位符 2">
            <a:extLst>
              <a:ext uri="{FF2B5EF4-FFF2-40B4-BE49-F238E27FC236}">
                <a16:creationId xmlns="" xmlns:a16="http://schemas.microsoft.com/office/drawing/2014/main" id="{686CD008-4790-4E97-B80C-50AA3532DA12}"/>
              </a:ext>
            </a:extLst>
          </p:cNvPr>
          <p:cNvSpPr>
            <a:spLocks noGrp="1" noChangeArrowheads="1"/>
          </p:cNvSpPr>
          <p:nvPr>
            <p:ph idx="1"/>
          </p:nvPr>
        </p:nvSpPr>
        <p:spPr>
          <a:xfrm>
            <a:off x="609600" y="1340770"/>
            <a:ext cx="10972800" cy="4530725"/>
          </a:xfrm>
        </p:spPr>
        <p:txBody>
          <a:bodyPr/>
          <a:lstStyle/>
          <a:p>
            <a:pPr>
              <a:lnSpc>
                <a:spcPct val="150000"/>
              </a:lnSpc>
            </a:pPr>
            <a:r>
              <a:rPr lang="zh-CN" altLang="en-US" sz="2400" dirty="0"/>
              <a:t>密钥序列与明文一样长，并且从不重复。</a:t>
            </a:r>
            <a:endParaRPr lang="en-US" altLang="zh-CN" sz="2400" dirty="0"/>
          </a:p>
          <a:p>
            <a:pPr>
              <a:lnSpc>
                <a:spcPct val="150000"/>
              </a:lnSpc>
            </a:pPr>
            <a:r>
              <a:rPr lang="zh-CN" altLang="en-US" sz="2400" dirty="0"/>
              <a:t>作用是，给定任意一个密文和一个同样长度的明文，都存在一个密钥可以把密文解密成明文。</a:t>
            </a:r>
            <a:endParaRPr lang="en-US" altLang="zh-CN" sz="2400" dirty="0"/>
          </a:p>
          <a:p>
            <a:pPr>
              <a:lnSpc>
                <a:spcPct val="150000"/>
              </a:lnSpc>
            </a:pPr>
            <a:r>
              <a:rPr lang="zh-CN" altLang="en-US" sz="2400" dirty="0"/>
              <a:t>假设二战时从德国间谍那里截获了一条情报，已知以</a:t>
            </a:r>
            <a:r>
              <a:rPr lang="en-US" altLang="zh-CN" sz="2400" dirty="0"/>
              <a:t>“Heil Hitler”</a:t>
            </a:r>
            <a:r>
              <a:rPr lang="zh-CN" altLang="en-US" sz="2400" dirty="0"/>
              <a:t>开头，和密文的前十个字母，如图</a:t>
            </a:r>
            <a:r>
              <a:rPr lang="en-US" altLang="zh-CN" sz="2400" dirty="0"/>
              <a:t>5.3</a:t>
            </a:r>
            <a:r>
              <a:rPr lang="zh-CN" altLang="en-US" sz="2400" dirty="0"/>
              <a:t>所示：</a:t>
            </a:r>
            <a:endParaRPr lang="en-US" altLang="zh-CN" sz="2400" dirty="0"/>
          </a:p>
        </p:txBody>
      </p:sp>
      <p:pic>
        <p:nvPicPr>
          <p:cNvPr id="3" name="图片 2">
            <a:extLst>
              <a:ext uri="{FF2B5EF4-FFF2-40B4-BE49-F238E27FC236}">
                <a16:creationId xmlns="" xmlns:a16="http://schemas.microsoft.com/office/drawing/2014/main" id="{20660D50-9E7F-4EA5-ABE2-73BB2AC61193}"/>
              </a:ext>
            </a:extLst>
          </p:cNvPr>
          <p:cNvPicPr>
            <a:picLocks noChangeAspect="1"/>
          </p:cNvPicPr>
          <p:nvPr/>
        </p:nvPicPr>
        <p:blipFill>
          <a:blip r:embed="rId2"/>
          <a:stretch>
            <a:fillRect/>
          </a:stretch>
        </p:blipFill>
        <p:spPr>
          <a:xfrm>
            <a:off x="3791744" y="4437118"/>
            <a:ext cx="3301285" cy="1549583"/>
          </a:xfrm>
          <a:prstGeom prst="rect">
            <a:avLst/>
          </a:prstGeom>
        </p:spPr>
      </p:pic>
      <p:sp>
        <p:nvSpPr>
          <p:cNvPr id="5" name="灯片编号占位符 4"/>
          <p:cNvSpPr>
            <a:spLocks noGrp="1"/>
          </p:cNvSpPr>
          <p:nvPr>
            <p:ph type="sldNum" sz="quarter" idx="12"/>
          </p:nvPr>
        </p:nvSpPr>
        <p:spPr/>
        <p:txBody>
          <a:bodyPr/>
          <a:lstStyle/>
          <a:p>
            <a:pPr>
              <a:defRPr/>
            </a:pPr>
            <a:fld id="{D94256A8-4F82-40B0-86EC-A0FC779E80A4}" type="slidenum">
              <a:rPr lang="en-US" altLang="zh-CN" smtClean="0"/>
              <a:pPr>
                <a:defRPr/>
              </a:pPr>
              <a:t>8</a:t>
            </a:fld>
            <a:endParaRPr lang="en-US" altLang="zh-CN"/>
          </a:p>
        </p:txBody>
      </p:sp>
    </p:spTree>
    <p:extLst>
      <p:ext uri="{BB962C8B-B14F-4D97-AF65-F5344CB8AC3E}">
        <p14:creationId xmlns="" xmlns:p14="http://schemas.microsoft.com/office/powerpoint/2010/main" val="671487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 xmlns:a16="http://schemas.microsoft.com/office/drawing/2014/main" id="{02A686CD-3D5E-4A34-AD54-93B5D7044009}"/>
              </a:ext>
            </a:extLst>
          </p:cNvPr>
          <p:cNvSpPr>
            <a:spLocks noGrp="1" noChangeArrowheads="1"/>
          </p:cNvSpPr>
          <p:nvPr>
            <p:ph type="title"/>
          </p:nvPr>
        </p:nvSpPr>
        <p:spPr/>
        <p:txBody>
          <a:bodyPr/>
          <a:lstStyle/>
          <a:p>
            <a:r>
              <a:rPr lang="en-US" altLang="zh-CN" sz="4400" b="1" dirty="0"/>
              <a:t>5.2.2</a:t>
            </a:r>
            <a:r>
              <a:rPr lang="zh-CN" altLang="en-US" sz="4400" b="1" dirty="0"/>
              <a:t> 一次一密法</a:t>
            </a:r>
            <a:endParaRPr lang="zh-CN" altLang="en-US" dirty="0"/>
          </a:p>
        </p:txBody>
      </p:sp>
      <p:sp>
        <p:nvSpPr>
          <p:cNvPr id="6147" name="内容占位符 2">
            <a:extLst>
              <a:ext uri="{FF2B5EF4-FFF2-40B4-BE49-F238E27FC236}">
                <a16:creationId xmlns="" xmlns:a16="http://schemas.microsoft.com/office/drawing/2014/main" id="{F920488F-7EDC-4E3C-8532-46D1F24ABAA1}"/>
              </a:ext>
            </a:extLst>
          </p:cNvPr>
          <p:cNvSpPr>
            <a:spLocks noGrp="1" noChangeArrowheads="1"/>
          </p:cNvSpPr>
          <p:nvPr>
            <p:ph idx="1"/>
          </p:nvPr>
        </p:nvSpPr>
        <p:spPr>
          <a:xfrm>
            <a:off x="609600" y="1268760"/>
            <a:ext cx="10972800" cy="5040560"/>
          </a:xfrm>
        </p:spPr>
        <p:txBody>
          <a:bodyPr/>
          <a:lstStyle/>
          <a:p>
            <a:pPr>
              <a:lnSpc>
                <a:spcPct val="150000"/>
              </a:lnSpc>
            </a:pPr>
            <a:r>
              <a:rPr lang="zh-CN" altLang="en-US" sz="2400" dirty="0"/>
              <a:t>但是间谍狡辩说，情报实际是说“把希特勒送上绞刑架</a:t>
            </a:r>
            <a:r>
              <a:rPr lang="en-US" altLang="zh-CN" sz="2400" dirty="0"/>
              <a:t>(Hang Hitler)</a:t>
            </a:r>
            <a:r>
              <a:rPr lang="zh-CN" altLang="en-US" sz="2400" dirty="0"/>
              <a:t>，这样一来，密钥也变了，如图</a:t>
            </a:r>
            <a:r>
              <a:rPr lang="en-US" altLang="zh-CN" sz="2400" dirty="0"/>
              <a:t>5.4</a:t>
            </a:r>
            <a:r>
              <a:rPr lang="zh-CN" altLang="en-US" sz="2400" dirty="0"/>
              <a:t>：</a:t>
            </a:r>
            <a:endParaRPr lang="en-US" altLang="zh-CN" sz="2400" dirty="0"/>
          </a:p>
          <a:p>
            <a:pPr>
              <a:lnSpc>
                <a:spcPct val="150000"/>
              </a:lnSpc>
            </a:pPr>
            <a:endParaRPr lang="en-US" altLang="zh-CN" sz="2400" dirty="0"/>
          </a:p>
          <a:p>
            <a:pPr>
              <a:lnSpc>
                <a:spcPct val="150000"/>
              </a:lnSpc>
            </a:pPr>
            <a:endParaRPr lang="en-US" altLang="zh-CN" sz="2400" dirty="0"/>
          </a:p>
          <a:p>
            <a:pPr marL="0" indent="0">
              <a:lnSpc>
                <a:spcPct val="150000"/>
              </a:lnSpc>
              <a:buNone/>
            </a:pPr>
            <a:endParaRPr lang="en-US" altLang="zh-CN" sz="2400" dirty="0"/>
          </a:p>
          <a:p>
            <a:pPr>
              <a:lnSpc>
                <a:spcPct val="150000"/>
              </a:lnSpc>
            </a:pPr>
            <a:r>
              <a:rPr lang="zh-CN" altLang="en-US" sz="2400" dirty="0"/>
              <a:t>从密码学的角度来说，得不到任何有价值的东西。</a:t>
            </a:r>
            <a:endParaRPr lang="en-US" altLang="zh-CN" sz="2400" dirty="0"/>
          </a:p>
          <a:p>
            <a:pPr>
              <a:lnSpc>
                <a:spcPct val="150000"/>
              </a:lnSpc>
            </a:pPr>
            <a:r>
              <a:rPr lang="zh-CN" altLang="en-US" sz="2400" dirty="0"/>
              <a:t>一次一密可以做到理想的保密安全性，但不能完全保护数据的完整性，例如，如图</a:t>
            </a:r>
            <a:r>
              <a:rPr lang="en-US" altLang="zh-CN" sz="2400" dirty="0"/>
              <a:t>5.5</a:t>
            </a:r>
            <a:r>
              <a:rPr lang="zh-CN" altLang="en-US" sz="2400" dirty="0"/>
              <a:t>。</a:t>
            </a:r>
            <a:endParaRPr lang="en-US" altLang="zh-CN" sz="2400" dirty="0"/>
          </a:p>
        </p:txBody>
      </p:sp>
      <p:pic>
        <p:nvPicPr>
          <p:cNvPr id="3" name="图片 2">
            <a:extLst>
              <a:ext uri="{FF2B5EF4-FFF2-40B4-BE49-F238E27FC236}">
                <a16:creationId xmlns="" xmlns:a16="http://schemas.microsoft.com/office/drawing/2014/main" id="{4F369965-EAC8-4C32-AEAC-B0CD7C81FD64}"/>
              </a:ext>
            </a:extLst>
          </p:cNvPr>
          <p:cNvPicPr>
            <a:picLocks noChangeAspect="1"/>
          </p:cNvPicPr>
          <p:nvPr/>
        </p:nvPicPr>
        <p:blipFill>
          <a:blip r:embed="rId2"/>
          <a:stretch>
            <a:fillRect/>
          </a:stretch>
        </p:blipFill>
        <p:spPr>
          <a:xfrm>
            <a:off x="1199460" y="2721104"/>
            <a:ext cx="3993753" cy="1283960"/>
          </a:xfrm>
          <a:prstGeom prst="rect">
            <a:avLst/>
          </a:prstGeom>
          <a:ln>
            <a:solidFill>
              <a:schemeClr val="tx1"/>
            </a:solidFill>
          </a:ln>
        </p:spPr>
      </p:pic>
      <p:pic>
        <p:nvPicPr>
          <p:cNvPr id="5" name="图片 4">
            <a:extLst>
              <a:ext uri="{FF2B5EF4-FFF2-40B4-BE49-F238E27FC236}">
                <a16:creationId xmlns="" xmlns:a16="http://schemas.microsoft.com/office/drawing/2014/main" id="{C25D6F22-56EA-4F76-9A8C-D7634E6669BA}"/>
              </a:ext>
            </a:extLst>
          </p:cNvPr>
          <p:cNvPicPr>
            <a:picLocks noChangeAspect="1"/>
          </p:cNvPicPr>
          <p:nvPr/>
        </p:nvPicPr>
        <p:blipFill>
          <a:blip r:embed="rId3"/>
          <a:stretch>
            <a:fillRect/>
          </a:stretch>
        </p:blipFill>
        <p:spPr>
          <a:xfrm>
            <a:off x="5519939" y="2818914"/>
            <a:ext cx="4840775" cy="1186150"/>
          </a:xfrm>
          <a:prstGeom prst="rect">
            <a:avLst/>
          </a:prstGeom>
          <a:ln>
            <a:solidFill>
              <a:schemeClr val="tx1"/>
            </a:solidFill>
          </a:ln>
        </p:spPr>
      </p:pic>
      <p:sp>
        <p:nvSpPr>
          <p:cNvPr id="6" name="灯片编号占位符 5"/>
          <p:cNvSpPr>
            <a:spLocks noGrp="1"/>
          </p:cNvSpPr>
          <p:nvPr>
            <p:ph type="sldNum" sz="quarter" idx="12"/>
          </p:nvPr>
        </p:nvSpPr>
        <p:spPr/>
        <p:txBody>
          <a:bodyPr/>
          <a:lstStyle/>
          <a:p>
            <a:pPr>
              <a:defRPr/>
            </a:pPr>
            <a:fld id="{D94256A8-4F82-40B0-86EC-A0FC779E80A4}" type="slidenum">
              <a:rPr lang="en-US" altLang="zh-CN" smtClean="0"/>
              <a:pPr>
                <a:defRPr/>
              </a:pPr>
              <a:t>9</a:t>
            </a:fld>
            <a:endParaRPr lang="en-US" altLang="zh-CN"/>
          </a:p>
        </p:txBody>
      </p:sp>
    </p:spTree>
    <p:extLst>
      <p:ext uri="{BB962C8B-B14F-4D97-AF65-F5344CB8AC3E}">
        <p14:creationId xmlns="" xmlns:p14="http://schemas.microsoft.com/office/powerpoint/2010/main" val="2830412100"/>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Edge</Template>
  <TotalTime>5085</TotalTime>
  <Words>4998</Words>
  <Application>Microsoft Office PowerPoint</Application>
  <PresentationFormat>自定义</PresentationFormat>
  <Paragraphs>546</Paragraphs>
  <Slides>68</Slides>
  <Notes>3</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68</vt:i4>
      </vt:variant>
    </vt:vector>
  </HeadingPairs>
  <TitlesOfParts>
    <vt:vector size="71" baseType="lpstr">
      <vt:lpstr>Edge</vt:lpstr>
      <vt:lpstr>Visio</vt:lpstr>
      <vt:lpstr>公式</vt:lpstr>
      <vt:lpstr>第5章   密码学</vt:lpstr>
      <vt:lpstr>提纲</vt:lpstr>
      <vt:lpstr>5.1 引言</vt:lpstr>
      <vt:lpstr>5.2 历史背景</vt:lpstr>
      <vt:lpstr>5.2.1 早期流密码: vigenère</vt:lpstr>
      <vt:lpstr>5.2.1 早期流密码: vigenère</vt:lpstr>
      <vt:lpstr>5.2.1 早期流密码: vigenère</vt:lpstr>
      <vt:lpstr>5.2.2 一次一密法</vt:lpstr>
      <vt:lpstr>5.2.2 一次一密法</vt:lpstr>
      <vt:lpstr>5.2.2 一次一密法</vt:lpstr>
      <vt:lpstr>5.2.1 早期的分组密码——Playfair</vt:lpstr>
      <vt:lpstr>5.2.3 早期的分组密码——Playfair</vt:lpstr>
      <vt:lpstr>5.2.3 早期的分组密码——Playfair</vt:lpstr>
      <vt:lpstr>5.2.4 单向函数</vt:lpstr>
      <vt:lpstr>5.2.4 单向函数</vt:lpstr>
      <vt:lpstr>5.2.4 单向函数</vt:lpstr>
      <vt:lpstr>5.2.5 非对称原语</vt:lpstr>
      <vt:lpstr>5.3 随机预言模型</vt:lpstr>
      <vt:lpstr>5.3.1 随机函数：哈希函数</vt:lpstr>
      <vt:lpstr>5.3.1 随机函数：哈希函数</vt:lpstr>
      <vt:lpstr>5.3.1 随机函数：哈希函数</vt:lpstr>
      <vt:lpstr>5.3.2 随机序列生成器：流密码</vt:lpstr>
      <vt:lpstr>5.3.3 随机置换：分组密码</vt:lpstr>
      <vt:lpstr>5.3.4 公钥加密和陷门单向置换</vt:lpstr>
      <vt:lpstr>5.3.5 数字签名</vt:lpstr>
      <vt:lpstr>5.4 对称加密原语</vt:lpstr>
      <vt:lpstr>5.4.1 SP网络</vt:lpstr>
      <vt:lpstr>5.4.1 SP网络</vt:lpstr>
      <vt:lpstr>5.4.1 SP网络</vt:lpstr>
      <vt:lpstr>5.4.1 SP网络</vt:lpstr>
      <vt:lpstr>5.4.1 SP网络</vt:lpstr>
      <vt:lpstr>5.4.2 高级加密标准</vt:lpstr>
      <vt:lpstr>5.4.2 高级加密标准</vt:lpstr>
      <vt:lpstr>5.4.3 Feistel密码</vt:lpstr>
      <vt:lpstr>5.4.3 Feistel密码</vt:lpstr>
      <vt:lpstr>5.4.3 Feistel密码</vt:lpstr>
      <vt:lpstr>5.4.3 Feistel密码</vt:lpstr>
      <vt:lpstr>5.5 运行模式 </vt:lpstr>
      <vt:lpstr>5.5 运行模式 </vt:lpstr>
      <vt:lpstr>5.5 运行模式 </vt:lpstr>
      <vt:lpstr>5.5 运行模式</vt:lpstr>
      <vt:lpstr>5.5 运行模式</vt:lpstr>
      <vt:lpstr>5.5 运行模式</vt:lpstr>
      <vt:lpstr>5.5 运行模式</vt:lpstr>
      <vt:lpstr>5.5 运行模式</vt:lpstr>
      <vt:lpstr>5.5 运行模式</vt:lpstr>
      <vt:lpstr>5.5 运行模式</vt:lpstr>
      <vt:lpstr>5.5 运行模式</vt:lpstr>
      <vt:lpstr>5.5 运行模式</vt:lpstr>
      <vt:lpstr>5.6 哈希函数</vt:lpstr>
      <vt:lpstr>5.6 哈希函数</vt:lpstr>
      <vt:lpstr>5.6 哈希函数</vt:lpstr>
      <vt:lpstr>5.6 哈希函数</vt:lpstr>
      <vt:lpstr>5.7 非对称加密原语</vt:lpstr>
      <vt:lpstr>5.7.1 基于因式分解的密码</vt:lpstr>
      <vt:lpstr>5.7.1 基于因式分解的密码</vt:lpstr>
      <vt:lpstr>5.7.2 基于离散对数的密码</vt:lpstr>
      <vt:lpstr>5.7.2 基于离散对数的加密</vt:lpstr>
      <vt:lpstr>5.7.3 椭圆曲线加密 </vt:lpstr>
      <vt:lpstr>5.7.3 椭圆曲线加密</vt:lpstr>
      <vt:lpstr>5.7.3 椭圆曲线加密</vt:lpstr>
      <vt:lpstr>5.7.3 椭圆曲线加密</vt:lpstr>
      <vt:lpstr>5.7.3 椭圆曲线加密</vt:lpstr>
      <vt:lpstr>5.7.3 椭圆曲线加密</vt:lpstr>
      <vt:lpstr>5.7.3 椭圆曲线加密</vt:lpstr>
      <vt:lpstr>5.7.3 椭圆曲线加密</vt:lpstr>
      <vt:lpstr>5.7.3 椭圆曲线加密</vt:lpstr>
      <vt:lpstr>幻灯片 68</vt:lpstr>
    </vt:vector>
  </TitlesOfParts>
  <Company>szu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zhangpeng</dc:creator>
  <cp:lastModifiedBy>Chinese User</cp:lastModifiedBy>
  <cp:revision>282</cp:revision>
  <dcterms:created xsi:type="dcterms:W3CDTF">2013-02-25T00:41:07Z</dcterms:created>
  <dcterms:modified xsi:type="dcterms:W3CDTF">2021-11-09T09:35:36Z</dcterms:modified>
</cp:coreProperties>
</file>